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9.xml" ContentType="application/vnd.openxmlformats-officedocument.presentationml.notesSlide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notesSlides/notesSlide5.xml" ContentType="application/vnd.openxmlformats-officedocument.presentationml.notesSlide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565656"/>
    <a:srgbClr val="4829E5"/>
    <a:srgbClr val="717171"/>
    <a:srgbClr val="7358EA"/>
    <a:srgbClr val="DCDCDC"/>
    <a:srgbClr val="F0F0F0"/>
    <a:srgbClr val="E6E6E6"/>
    <a:srgbClr val="C8C8C8"/>
    <a:srgbClr val="FFFFFF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66" y="-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2020/2/19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5.png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5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5.png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科技感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952" y="-635"/>
            <a:ext cx="12193905" cy="6859270"/>
          </a:xfrm>
          <a:prstGeom prst="rect">
            <a:avLst/>
          </a:prstGeom>
          <a:solidFill>
            <a:schemeClr val="tx2"/>
          </a:solidFill>
        </p:spPr>
      </p:pic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725479" y="4419436"/>
            <a:ext cx="46069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772795" y="937260"/>
            <a:ext cx="533400" cy="552450"/>
            <a:chOff x="1217" y="1730"/>
            <a:chExt cx="840" cy="870"/>
          </a:xfrm>
        </p:grpSpPr>
        <p:pic>
          <p:nvPicPr>
            <p:cNvPr id="15" name="图片 14" descr="saomiao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217" y="1730"/>
              <a:ext cx="840" cy="870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1498" y="2073"/>
              <a:ext cx="298" cy="185"/>
              <a:chOff x="1490" y="2076"/>
              <a:chExt cx="298" cy="185"/>
            </a:xfrm>
          </p:grpSpPr>
          <p:sp>
            <p:nvSpPr>
              <p:cNvPr id="20" name="圆角矩形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90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1743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06512" y="3195881"/>
            <a:ext cx="5984414" cy="1138664"/>
          </a:xfrm>
        </p:spPr>
        <p:txBody>
          <a:bodyPr lIns="90170" tIns="46990" rIns="90170" bIns="0" anchor="b" anchorCtr="0">
            <a:normAutofit/>
          </a:bodyPr>
          <a:lstStyle>
            <a:lvl1pPr algn="l">
              <a:defRPr sz="6600" b="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606512" y="4468117"/>
            <a:ext cx="5984414" cy="593410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科技感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952" y="-635"/>
            <a:ext cx="12193905" cy="685927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900247" y="4015105"/>
            <a:ext cx="55943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961390" y="1769110"/>
            <a:ext cx="650875" cy="673735"/>
            <a:chOff x="1217" y="1730"/>
            <a:chExt cx="840" cy="870"/>
          </a:xfrm>
        </p:grpSpPr>
        <p:pic>
          <p:nvPicPr>
            <p:cNvPr id="9" name="图片 8" descr="saomiao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217" y="1730"/>
              <a:ext cx="840" cy="87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498" y="2073"/>
              <a:ext cx="279" cy="184"/>
              <a:chOff x="1490" y="2076"/>
              <a:chExt cx="279" cy="184"/>
            </a:xfrm>
          </p:grpSpPr>
          <p:sp>
            <p:nvSpPr>
              <p:cNvPr id="11" name="圆角矩形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90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1725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810479"/>
            <a:ext cx="5948201" cy="1136827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69882" y="4047521"/>
            <a:ext cx="5948201" cy="651225"/>
          </a:xfrm>
        </p:spPr>
        <p:txBody>
          <a:bodyPr lIns="90170" tIns="0" rIns="90170" bIns="4699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11131511" y="5993332"/>
            <a:ext cx="650874" cy="673735"/>
            <a:chOff x="1217" y="1730"/>
            <a:chExt cx="840" cy="870"/>
          </a:xfrm>
        </p:grpSpPr>
        <p:pic>
          <p:nvPicPr>
            <p:cNvPr id="11" name="图片 10" descr="saomiao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217" y="1730"/>
              <a:ext cx="840" cy="87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498" y="2073"/>
              <a:ext cx="279" cy="184"/>
              <a:chOff x="1490" y="2076"/>
              <a:chExt cx="279" cy="184"/>
            </a:xfrm>
          </p:grpSpPr>
          <p:sp>
            <p:nvSpPr>
              <p:cNvPr id="13" name="圆角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1490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圆角矩形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1725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153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11168380" y="5589270"/>
            <a:ext cx="567690" cy="777240"/>
            <a:chOff x="17588" y="8802"/>
            <a:chExt cx="894" cy="1224"/>
          </a:xfrm>
        </p:grpSpPr>
        <p:sp>
          <p:nvSpPr>
            <p:cNvPr id="9" name="圆角矩形 14"/>
            <p:cNvSpPr/>
            <p:nvPr userDrawn="1">
              <p:custDataLst>
                <p:tags r:id="rId8"/>
              </p:custDataLst>
            </p:nvPr>
          </p:nvSpPr>
          <p:spPr>
            <a:xfrm rot="16200000">
              <a:off x="17926" y="9470"/>
              <a:ext cx="218" cy="8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圆角矩形 16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17927" y="8967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5" name="圆角矩形 16"/>
            <p:cNvSpPr/>
            <p:nvPr userDrawn="1">
              <p:custDataLst>
                <p:tags r:id="rId10"/>
              </p:custDataLst>
            </p:nvPr>
          </p:nvSpPr>
          <p:spPr>
            <a:xfrm rot="16200000">
              <a:off x="17927" y="8463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4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646430" y="5819775"/>
            <a:ext cx="777240" cy="567690"/>
            <a:chOff x="1018" y="9165"/>
            <a:chExt cx="1224" cy="894"/>
          </a:xfrm>
        </p:grpSpPr>
        <p:sp>
          <p:nvSpPr>
            <p:cNvPr id="10" name="圆角矩形 14"/>
            <p:cNvSpPr/>
            <p:nvPr userDrawn="1">
              <p:custDataLst>
                <p:tags r:id="rId9"/>
              </p:custDataLst>
            </p:nvPr>
          </p:nvSpPr>
          <p:spPr>
            <a:xfrm rot="10800000" flipH="1">
              <a:off x="1018" y="9165"/>
              <a:ext cx="218" cy="8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6"/>
            <p:cNvSpPr/>
            <p:nvPr userDrawn="1">
              <p:custDataLst>
                <p:tags r:id="rId10"/>
              </p:custDataLst>
            </p:nvPr>
          </p:nvSpPr>
          <p:spPr>
            <a:xfrm rot="10800000" flipH="1">
              <a:off x="1522" y="9165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6"/>
            <p:cNvSpPr/>
            <p:nvPr userDrawn="1">
              <p:custDataLst>
                <p:tags r:id="rId11"/>
              </p:custDataLst>
            </p:nvPr>
          </p:nvSpPr>
          <p:spPr>
            <a:xfrm rot="10800000" flipH="1">
              <a:off x="2026" y="9165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0" bIns="46800" anchor="ctr">
            <a:normAutofit/>
          </a:bodyPr>
          <a:lstStyle>
            <a:lvl1pPr algn="ctr">
              <a:defRPr sz="3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0" bIns="46800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6" name="组合 5"/>
          <p:cNvGrpSpPr/>
          <p:nvPr>
            <p:custDataLst>
              <p:tags r:id="rId8"/>
            </p:custDataLst>
          </p:nvPr>
        </p:nvGrpSpPr>
        <p:grpSpPr>
          <a:xfrm>
            <a:off x="390525" y="522605"/>
            <a:ext cx="777240" cy="567690"/>
            <a:chOff x="471" y="356"/>
            <a:chExt cx="1224" cy="894"/>
          </a:xfrm>
        </p:grpSpPr>
        <p:sp>
          <p:nvSpPr>
            <p:cNvPr id="8" name="圆角矩形 14"/>
            <p:cNvSpPr/>
            <p:nvPr>
              <p:custDataLst>
                <p:tags r:id="rId9"/>
              </p:custDataLst>
            </p:nvPr>
          </p:nvSpPr>
          <p:spPr>
            <a:xfrm>
              <a:off x="471" y="356"/>
              <a:ext cx="218" cy="8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圆角矩形 16"/>
            <p:cNvSpPr/>
            <p:nvPr>
              <p:custDataLst>
                <p:tags r:id="rId10"/>
              </p:custDataLst>
            </p:nvPr>
          </p:nvSpPr>
          <p:spPr>
            <a:xfrm>
              <a:off x="975" y="356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5" name="圆角矩形 16"/>
            <p:cNvSpPr/>
            <p:nvPr userDrawn="1">
              <p:custDataLst>
                <p:tags r:id="rId11"/>
              </p:custDataLst>
            </p:nvPr>
          </p:nvSpPr>
          <p:spPr>
            <a:xfrm>
              <a:off x="1479" y="356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0" bIns="46800"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279361" y="329132"/>
            <a:ext cx="650874" cy="673735"/>
            <a:chOff x="1217" y="1730"/>
            <a:chExt cx="840" cy="870"/>
          </a:xfrm>
        </p:grpSpPr>
        <p:pic>
          <p:nvPicPr>
            <p:cNvPr id="11" name="图片 10" descr="saomiao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217" y="1730"/>
              <a:ext cx="840" cy="87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498" y="2073"/>
              <a:ext cx="279" cy="184"/>
              <a:chOff x="1490" y="2076"/>
              <a:chExt cx="279" cy="184"/>
            </a:xfrm>
          </p:grpSpPr>
          <p:sp>
            <p:nvSpPr>
              <p:cNvPr id="13" name="圆角矩形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90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0000" tIns="46800" rIns="90000" bIns="46800" rtlCol="0" anchor="ctr">
                <a:normAutofit fontScale="25000" lnSpcReduction="20000"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圆角矩形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1725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0000" tIns="46800" rIns="90000" bIns="46800" rtlCol="0" anchor="ctr">
                <a:normAutofit fontScale="25000" lnSpcReduction="20000"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0985162" y="120332"/>
            <a:ext cx="650875" cy="673735"/>
            <a:chOff x="1217" y="1730"/>
            <a:chExt cx="840" cy="870"/>
          </a:xfrm>
        </p:grpSpPr>
        <p:pic>
          <p:nvPicPr>
            <p:cNvPr id="14" name="图片 13" descr="saomiao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17" y="1730"/>
              <a:ext cx="840" cy="87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498" y="2073"/>
              <a:ext cx="279" cy="184"/>
              <a:chOff x="1490" y="2076"/>
              <a:chExt cx="279" cy="184"/>
            </a:xfrm>
          </p:grpSpPr>
          <p:sp>
            <p:nvSpPr>
              <p:cNvPr id="16" name="圆角矩形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90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0000" tIns="46800" rIns="90000" bIns="46800" rtlCol="0" anchor="ctr">
                <a:normAutofit fontScale="25000" lnSpcReduction="20000"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圆角矩形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725" y="2076"/>
                <a:ext cx="45" cy="185"/>
              </a:xfrm>
              <a:prstGeom prst="roundRect">
                <a:avLst>
                  <a:gd name="adj" fmla="val 50000"/>
                </a:avLst>
              </a:prstGeom>
              <a:solidFill>
                <a:srgbClr val="54C3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0000" tIns="46800" rIns="90000" bIns="46800" rtlCol="0" anchor="ctr">
                <a:normAutofit fontScale="25000" lnSpcReduction="20000"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390525" y="272415"/>
            <a:ext cx="777240" cy="567690"/>
            <a:chOff x="471" y="356"/>
            <a:chExt cx="1224" cy="894"/>
          </a:xfrm>
        </p:grpSpPr>
        <p:sp>
          <p:nvSpPr>
            <p:cNvPr id="9" name="圆角矩形 14"/>
            <p:cNvSpPr/>
            <p:nvPr>
              <p:custDataLst>
                <p:tags r:id="rId12"/>
              </p:custDataLst>
            </p:nvPr>
          </p:nvSpPr>
          <p:spPr>
            <a:xfrm>
              <a:off x="471" y="356"/>
              <a:ext cx="218" cy="8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圆角矩形 16"/>
            <p:cNvSpPr/>
            <p:nvPr>
              <p:custDataLst>
                <p:tags r:id="rId13"/>
              </p:custDataLst>
            </p:nvPr>
          </p:nvSpPr>
          <p:spPr>
            <a:xfrm>
              <a:off x="975" y="356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5" name="圆角矩形 16"/>
            <p:cNvSpPr/>
            <p:nvPr userDrawn="1">
              <p:custDataLst>
                <p:tags r:id="rId14"/>
              </p:custDataLst>
            </p:nvPr>
          </p:nvSpPr>
          <p:spPr>
            <a:xfrm>
              <a:off x="1479" y="356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11008360" y="6015990"/>
            <a:ext cx="777875" cy="567690"/>
            <a:chOff x="17336" y="9474"/>
            <a:chExt cx="1225" cy="894"/>
          </a:xfrm>
        </p:grpSpPr>
        <p:sp>
          <p:nvSpPr>
            <p:cNvPr id="16" name="圆角矩形 14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8343" y="9474"/>
              <a:ext cx="218" cy="8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7" name="圆角矩形 16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7840" y="9474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8" name="圆角矩形 16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7336" y="9474"/>
              <a:ext cx="217" cy="89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科技感B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600" y="-416"/>
            <a:ext cx="12193200" cy="6858833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504758" y="2016760"/>
            <a:ext cx="7182485" cy="2824480"/>
            <a:chOff x="3860" y="3180"/>
            <a:chExt cx="11311" cy="4448"/>
          </a:xfrm>
        </p:grpSpPr>
        <p:grpSp>
          <p:nvGrpSpPr>
            <p:cNvPr id="9" name="组合 8"/>
            <p:cNvGrpSpPr/>
            <p:nvPr/>
          </p:nvGrpSpPr>
          <p:grpSpPr>
            <a:xfrm>
              <a:off x="3860" y="3180"/>
              <a:ext cx="1058" cy="4448"/>
              <a:chOff x="3860" y="3180"/>
              <a:chExt cx="1058" cy="4448"/>
            </a:xfrm>
          </p:grpSpPr>
          <p:pic>
            <p:nvPicPr>
              <p:cNvPr id="13" name="图片 12" descr="saomiao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4"/>
              <a:srcRect/>
              <a:stretch>
                <a:fillRect/>
              </a:stretch>
            </p:blipFill>
            <p:spPr>
              <a:xfrm>
                <a:off x="3860" y="3180"/>
                <a:ext cx="1059" cy="1052"/>
              </a:xfrm>
              <a:prstGeom prst="rect">
                <a:avLst/>
              </a:prstGeom>
            </p:spPr>
          </p:pic>
          <p:pic>
            <p:nvPicPr>
              <p:cNvPr id="14" name="图片 13" descr="saomiao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4"/>
              <a:srcRect/>
              <a:stretch>
                <a:fillRect/>
              </a:stretch>
            </p:blipFill>
            <p:spPr>
              <a:xfrm rot="16200000">
                <a:off x="3860" y="6573"/>
                <a:ext cx="1059" cy="1052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 rot="10800000">
              <a:off x="14113" y="3180"/>
              <a:ext cx="1058" cy="4448"/>
              <a:chOff x="3860" y="3180"/>
              <a:chExt cx="1058" cy="4448"/>
            </a:xfrm>
          </p:grpSpPr>
          <p:pic>
            <p:nvPicPr>
              <p:cNvPr id="11" name="图片 10" descr="saomiao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/>
              <a:srcRect/>
              <a:stretch>
                <a:fillRect/>
              </a:stretch>
            </p:blipFill>
            <p:spPr>
              <a:xfrm>
                <a:off x="3860" y="3180"/>
                <a:ext cx="1059" cy="1052"/>
              </a:xfrm>
              <a:prstGeom prst="rect">
                <a:avLst/>
              </a:prstGeom>
            </p:spPr>
          </p:pic>
          <p:pic>
            <p:nvPicPr>
              <p:cNvPr id="12" name="图片 11" descr="saomiao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4"/>
              <a:srcRect/>
              <a:stretch>
                <a:fillRect/>
              </a:stretch>
            </p:blipFill>
            <p:spPr>
              <a:xfrm rot="16200000">
                <a:off x="3860" y="6573"/>
                <a:ext cx="1059" cy="1052"/>
              </a:xfrm>
              <a:prstGeom prst="rect">
                <a:avLst/>
              </a:prstGeom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716040" y="3408300"/>
            <a:ext cx="6759920" cy="742530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716040" y="4185756"/>
            <a:ext cx="6759920" cy="549518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科技感B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600" y="-416"/>
            <a:ext cx="12193200" cy="68588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9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35915" y="3003550"/>
            <a:ext cx="6760845" cy="1287145"/>
          </a:xfrm>
        </p:spPr>
        <p:txBody>
          <a:bodyPr>
            <a:noAutofit/>
          </a:bodyPr>
          <a:lstStyle/>
          <a:p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/>
            </a:r>
            <a:b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3.6.2 </a:t>
            </a:r>
            <a:r>
              <a:rPr lang="zh-CN" altLang="en-US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多彩的职业</a:t>
            </a:r>
          </a:p>
        </p:txBody>
      </p:sp>
      <p:sp>
        <p:nvSpPr>
          <p:cNvPr id="7" name="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0985" y="1716405"/>
            <a:ext cx="6760845" cy="1287145"/>
          </a:xfrm>
          <a:prstGeom prst="rect">
            <a:avLst/>
          </a:prstGeom>
        </p:spPr>
        <p:txBody>
          <a:bodyPr vert="horz" lIns="90170" tIns="46990" rIns="90170" bIns="0" rtlCol="0" anchor="b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600" b="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第六课 我的毕业季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探究三：</a:t>
            </a:r>
            <a:r>
              <a:rPr 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就业环境分析</a:t>
            </a:r>
            <a:endParaRPr 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286385" y="1201420"/>
            <a:ext cx="4454525" cy="49784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）职业变化的原因：</a:t>
            </a:r>
          </a:p>
        </p:txBody>
      </p:sp>
      <p:sp>
        <p:nvSpPr>
          <p:cNvPr id="2" name="矩形 1"/>
          <p:cNvSpPr/>
          <p:nvPr/>
        </p:nvSpPr>
        <p:spPr>
          <a:xfrm>
            <a:off x="286385" y="1699260"/>
            <a:ext cx="115379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经济全球化时代</a:t>
            </a:r>
            <a:r>
              <a:rPr 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科学技术突飞猛进</a:t>
            </a:r>
            <a:r>
              <a:rPr 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各国之间的联系愈益密切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。社会</a:t>
            </a:r>
            <a:r>
              <a:rPr sz="2400" b="1" u="sng" kern="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分工逐渐细化</a:t>
            </a:r>
            <a:r>
              <a:rPr 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引起传统职业的变革和新兴职业的兴起。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86385" y="3006725"/>
            <a:ext cx="8453755" cy="49784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）面对严峻的就业形势，国家采取哪些举措？</a:t>
            </a:r>
          </a:p>
        </p:txBody>
      </p:sp>
      <p:sp>
        <p:nvSpPr>
          <p:cNvPr id="5" name="矩形 4"/>
          <p:cNvSpPr/>
          <p:nvPr/>
        </p:nvSpPr>
        <p:spPr>
          <a:xfrm>
            <a:off x="286385" y="3504565"/>
            <a:ext cx="115379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国家鼓励自主创业和自谋职业，促进创业带动就业，提供全方位公共就业服务，努力使人人都有通过辛勤劳动实现自身发展的机会。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6385" y="4803140"/>
            <a:ext cx="7760335" cy="49784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）面对就业的机遇和挑战，我们的做法：</a:t>
            </a:r>
          </a:p>
        </p:txBody>
      </p:sp>
      <p:sp>
        <p:nvSpPr>
          <p:cNvPr id="12" name="矩形 11"/>
          <p:cNvSpPr/>
          <p:nvPr/>
        </p:nvSpPr>
        <p:spPr>
          <a:xfrm>
            <a:off x="286385" y="5300980"/>
            <a:ext cx="115379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我们要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抓住机遇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适应时代发展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的要求,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全面发展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自己,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迎接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未来世界的</a:t>
            </a:r>
            <a:r>
              <a:rPr sz="2400" b="1" u="sng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挑战</a:t>
            </a:r>
            <a:r>
              <a:rPr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069205" y="207010"/>
            <a:ext cx="685609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3.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正确了解就业环境及应对 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/>
      <p:bldP spid="4" grpId="0" bldLvl="0" animBg="1"/>
      <p:bldP spid="11" grpId="0" bldLvl="0" animBg="1"/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432997" y="2050077"/>
            <a:ext cx="1326004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  <a:p>
            <a:pPr algn="ctr"/>
            <a:endParaRPr lang="en-US" altLang="zh-CN" sz="8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457065" y="2775585"/>
            <a:ext cx="975995" cy="3695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altLang="zh-CN" b="1" spc="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PART.</a:t>
            </a: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26055" y="3145155"/>
            <a:ext cx="7025640" cy="1287145"/>
          </a:xfrm>
          <a:prstGeom prst="rect">
            <a:avLst/>
          </a:prstGeom>
        </p:spPr>
        <p:txBody>
          <a:bodyPr vert="horz" lIns="90170" tIns="46990" rIns="90170" bIns="0" rtlCol="0" anchor="b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600" b="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第二部分  敬业精神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敬业精神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探究四：</a:t>
            </a:r>
            <a:r>
              <a:rPr 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培养敬业精神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6626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46" y="1509396"/>
            <a:ext cx="42195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10164445" y="622300"/>
            <a:ext cx="1784985" cy="459105"/>
          </a:xfrm>
          <a:prstGeom prst="rect">
            <a:avLst/>
          </a:prstGeom>
          <a:solidFill>
            <a:srgbClr val="FFFF00"/>
          </a:solidFill>
          <a:ln w="285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探究与分享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01920" y="1590040"/>
            <a:ext cx="5875655" cy="64516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defRPr/>
            </a:pPr>
            <a:r>
              <a:rPr lang="zh-CN" altLang="en-US" sz="2400" b="1" noProof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何金娣老师的敬业精神体现在哪些方面？</a:t>
            </a: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5056505" y="2595880"/>
            <a:ext cx="6166485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树立责任感、事业心</a:t>
            </a:r>
            <a:r>
              <a:rPr lang="zh-CN" altLang="en-US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追求崇高的职业理想</a:t>
            </a:r>
            <a:r>
              <a:rPr lang="zh-CN" altLang="en-US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认真踏实、恪尽职守、精益求精的工作态度</a:t>
            </a:r>
            <a:r>
              <a:rPr lang="en-US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;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积极向上的劳动态度和艰苦奋斗精神</a:t>
            </a:r>
            <a:r>
              <a:rPr lang="zh-CN" altLang="en-US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保持高昂的工作热情和务实苦干精神</a:t>
            </a:r>
            <a:r>
              <a:rPr lang="zh-CN" altLang="en-US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zh-CN" sz="26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把对社会的奉献和付出看作无上的光荣。</a:t>
            </a:r>
            <a:endParaRPr lang="zh-CN" altLang="en-US" sz="26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敬业精神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探究四：</a:t>
            </a:r>
            <a:r>
              <a:rPr 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培养敬业精神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7650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314450"/>
            <a:ext cx="35766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268413"/>
            <a:ext cx="4521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本框 15"/>
          <p:cNvSpPr txBox="1">
            <a:spLocks noChangeArrowheads="1"/>
          </p:cNvSpPr>
          <p:nvPr/>
        </p:nvSpPr>
        <p:spPr bwMode="auto">
          <a:xfrm>
            <a:off x="2880995" y="3669665"/>
            <a:ext cx="16338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风雪中执勤交警</a:t>
            </a:r>
            <a:r>
              <a:rPr lang="en-US" altLang="zh-CN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</a:t>
            </a:r>
          </a:p>
        </p:txBody>
      </p:sp>
      <p:pic>
        <p:nvPicPr>
          <p:cNvPr id="27657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4" y="4032250"/>
            <a:ext cx="357663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文本框 15"/>
          <p:cNvSpPr txBox="1">
            <a:spLocks noChangeArrowheads="1"/>
          </p:cNvSpPr>
          <p:nvPr/>
        </p:nvSpPr>
        <p:spPr bwMode="auto">
          <a:xfrm>
            <a:off x="2631759" y="6308409"/>
            <a:ext cx="240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高压线上的“舞者”</a:t>
            </a:r>
            <a:r>
              <a:rPr lang="en-US" altLang="zh-CN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</a:t>
            </a:r>
          </a:p>
        </p:txBody>
      </p:sp>
      <p:pic>
        <p:nvPicPr>
          <p:cNvPr id="27659" name="图片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739" y="4006850"/>
            <a:ext cx="428942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文本框 15"/>
          <p:cNvSpPr txBox="1">
            <a:spLocks noChangeArrowheads="1"/>
          </p:cNvSpPr>
          <p:nvPr/>
        </p:nvSpPr>
        <p:spPr bwMode="auto">
          <a:xfrm>
            <a:off x="7075170" y="6308725"/>
            <a:ext cx="14338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早餐摊大爷</a:t>
            </a:r>
            <a:r>
              <a:rPr lang="en-US" altLang="zh-CN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</a:t>
            </a:r>
          </a:p>
        </p:txBody>
      </p:sp>
      <p:sp>
        <p:nvSpPr>
          <p:cNvPr id="27656" name="文本框 15"/>
          <p:cNvSpPr txBox="1">
            <a:spLocks noChangeArrowheads="1"/>
          </p:cNvSpPr>
          <p:nvPr/>
        </p:nvSpPr>
        <p:spPr bwMode="auto">
          <a:xfrm>
            <a:off x="6959601" y="3622676"/>
            <a:ext cx="240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烈日下的民工</a:t>
            </a:r>
            <a:r>
              <a:rPr lang="en-US" altLang="zh-CN" sz="18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090920" y="494030"/>
            <a:ext cx="571373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4.</a:t>
            </a:r>
            <a:r>
              <a:rPr lang="zh-CN" altLang="en-US" sz="2800" b="1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为什么要培养敬业精神 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敬业精神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探究四：</a:t>
            </a:r>
            <a:r>
              <a:rPr 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培养敬业精神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555625" y="1280160"/>
            <a:ext cx="819259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4.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为什么要培养敬业精神 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工匠精神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)</a:t>
            </a: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TextBox 83"/>
          <p:cNvSpPr txBox="1">
            <a:spLocks noChangeArrowheads="1"/>
          </p:cNvSpPr>
          <p:nvPr/>
        </p:nvSpPr>
        <p:spPr bwMode="auto">
          <a:xfrm>
            <a:off x="555625" y="2260600"/>
            <a:ext cx="10965815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（1）每种职业都承担一定的社会责任，每个岗位都有相应的岗位职责要求。国家对职业行为有法律规范要求，社会对职业行为有道德要求。</a:t>
            </a:r>
          </a:p>
          <a:p>
            <a:pPr algn="just"/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（2）一个人只有热爱自己的职业，才能全身心、富有激情地投入工作，创造出物质财富和精神财富。</a:t>
            </a:r>
          </a:p>
          <a:p>
            <a:pPr algn="just"/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（3）只有热爱本职工作，脚踏实地、勤勤恳恳、刻苦钻研、精益求精、不断创新，才能成就一番事业，实现自己的人生价值。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敬业精神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探究五：</a:t>
            </a:r>
            <a:r>
              <a:rPr 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正确对待职业与兴趣之间的关系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1"/>
          <p:cNvSpPr txBox="1"/>
          <p:nvPr/>
        </p:nvSpPr>
        <p:spPr>
          <a:xfrm>
            <a:off x="10407015" y="622300"/>
            <a:ext cx="1784985" cy="459105"/>
          </a:xfrm>
          <a:prstGeom prst="rect">
            <a:avLst/>
          </a:prstGeom>
          <a:solidFill>
            <a:srgbClr val="FFFF00"/>
          </a:solidFill>
          <a:ln w="285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探究与分享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2940" y="1393825"/>
            <a:ext cx="8326755" cy="64516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defRPr/>
            </a:pPr>
            <a:r>
              <a:rPr lang="zh-CN" altLang="en-US" sz="2400" b="1" noProof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观看小丁的故事，谈谈我们应如何对待职业与兴趣的关系？</a:t>
            </a:r>
          </a:p>
        </p:txBody>
      </p:sp>
      <p:sp>
        <p:nvSpPr>
          <p:cNvPr id="30722" name="内容占位符 2"/>
          <p:cNvSpPr>
            <a:spLocks noGrp="1" noChangeArrowheads="1"/>
          </p:cNvSpPr>
          <p:nvPr/>
        </p:nvSpPr>
        <p:spPr bwMode="auto">
          <a:xfrm>
            <a:off x="1921510" y="2460625"/>
            <a:ext cx="847979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（1）能够找到一份自己感兴趣的工作是幸运的、快乐的，没有找到也不必泄气。</a:t>
            </a:r>
          </a:p>
          <a:p>
            <a:pPr eaLnBrk="1" hangingPunct="1"/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（2）兴趣往往需要在实践中发现、培养，兴趣也会随环境、条件的变化而改变。</a:t>
            </a:r>
          </a:p>
          <a:p>
            <a:pPr eaLnBrk="1" hangingPunct="1"/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（3）在工作中培养兴趣，履行好工作职责，爱岗敬业。</a:t>
            </a:r>
            <a:endParaRPr lang="zh-CN" altLang="en-US" sz="27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敬业精神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4077" t="14772" r="21091"/>
          <a:stretch>
            <a:fillRect/>
          </a:stretch>
        </p:blipFill>
        <p:spPr>
          <a:xfrm rot="5400000">
            <a:off x="1448435" y="948690"/>
            <a:ext cx="1033780" cy="1028700"/>
          </a:xfrm>
          <a:prstGeom prst="rect">
            <a:avLst/>
          </a:prstGeom>
        </p:spPr>
      </p:pic>
      <p:sp>
        <p:nvSpPr>
          <p:cNvPr id="2" name="文本框 15"/>
          <p:cNvSpPr txBox="1">
            <a:spLocks noChangeArrowheads="1"/>
          </p:cNvSpPr>
          <p:nvPr/>
        </p:nvSpPr>
        <p:spPr bwMode="auto">
          <a:xfrm>
            <a:off x="2736534" y="1122998"/>
            <a:ext cx="77485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给毕业生的你的寄语：珍惜初中的学习</a:t>
            </a:r>
            <a:r>
              <a:rPr lang="en-US" altLang="zh-CN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</a:p>
        </p:txBody>
      </p:sp>
      <p:sp>
        <p:nvSpPr>
          <p:cNvPr id="5" name="内容占位符 2"/>
          <p:cNvSpPr>
            <a:spLocks noGrp="1" noChangeArrowheads="1"/>
          </p:cNvSpPr>
          <p:nvPr/>
        </p:nvSpPr>
        <p:spPr bwMode="auto">
          <a:xfrm>
            <a:off x="1921510" y="2460625"/>
            <a:ext cx="847979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sz="2800" b="1" dirty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初中的学习使我们不仅增长知识、培养能力，而且增强法治意识、涵养道德、健全人格，这些都会为我们将来的职业发展奠定良好的基础。</a:t>
            </a:r>
          </a:p>
          <a:p>
            <a:pPr eaLnBrk="1" hangingPunct="1"/>
            <a:r>
              <a:rPr sz="2800" b="1" dirty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sz="2800" b="1" dirty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我们要珍惜大好青春年华，从现在开始，努力学习，提高各方面的素养，为精彩的明天做好准备。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6580"/>
          <p:cNvSpPr txBox="1">
            <a:spLocks noChangeArrowheads="1"/>
          </p:cNvSpPr>
          <p:nvPr/>
        </p:nvSpPr>
        <p:spPr bwMode="auto">
          <a:xfrm>
            <a:off x="551815" y="2275840"/>
            <a:ext cx="94107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多彩的职业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1549400" y="1155065"/>
            <a:ext cx="231140" cy="4547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66580"/>
          <p:cNvSpPr txBox="1">
            <a:spLocks noChangeArrowheads="1"/>
          </p:cNvSpPr>
          <p:nvPr/>
        </p:nvSpPr>
        <p:spPr bwMode="auto">
          <a:xfrm>
            <a:off x="1998345" y="1635760"/>
            <a:ext cx="36772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职业准备</a:t>
            </a:r>
          </a:p>
        </p:txBody>
      </p:sp>
      <p:sp>
        <p:nvSpPr>
          <p:cNvPr id="17" name="文本框 66580"/>
          <p:cNvSpPr txBox="1">
            <a:spLocks noChangeArrowheads="1"/>
          </p:cNvSpPr>
          <p:nvPr/>
        </p:nvSpPr>
        <p:spPr bwMode="auto">
          <a:xfrm>
            <a:off x="1998345" y="4121150"/>
            <a:ext cx="354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敬业精神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3734435" y="1102360"/>
            <a:ext cx="76200" cy="15887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66580"/>
          <p:cNvSpPr txBox="1">
            <a:spLocks noChangeArrowheads="1"/>
          </p:cNvSpPr>
          <p:nvPr/>
        </p:nvSpPr>
        <p:spPr bwMode="auto">
          <a:xfrm>
            <a:off x="4016375" y="835660"/>
            <a:ext cx="4965065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1.为什么要做职业准备</a:t>
            </a:r>
          </a:p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如何做职业准备</a:t>
            </a:r>
          </a:p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正确认识职业环境的变化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734435" y="3587115"/>
            <a:ext cx="76200" cy="15887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66580"/>
          <p:cNvSpPr txBox="1">
            <a:spLocks noChangeArrowheads="1"/>
          </p:cNvSpPr>
          <p:nvPr/>
        </p:nvSpPr>
        <p:spPr bwMode="auto">
          <a:xfrm>
            <a:off x="4016375" y="3320415"/>
            <a:ext cx="554228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为什么要培养敬业精神</a:t>
            </a:r>
          </a:p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如何处理好职业与兴趣的关系</a:t>
            </a:r>
          </a:p>
          <a:p>
            <a:pPr algn="l">
              <a:lnSpc>
                <a:spcPts val="528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初中学习的意义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8790" y="858520"/>
            <a:ext cx="11234420" cy="411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感动中国人物卢永根说:“我的青春年华已经献给党的科教事业，我准备把晚年继续献给这个事业。”这启示我们（      ）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①珍惜青春，为明天做准备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结束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学业，尽早融入社会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③爱岗敬业，承担社会责任 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④牺牲自己，成就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国家</a:t>
            </a: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梦想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A.①②  B.②③  C.①③  D.③④</a:t>
            </a:r>
          </a:p>
        </p:txBody>
      </p:sp>
      <p:sp>
        <p:nvSpPr>
          <p:cNvPr id="92" name="文本框"/>
          <p:cNvSpPr txBox="1">
            <a:spLocks noChangeArrowheads="1"/>
          </p:cNvSpPr>
          <p:nvPr/>
        </p:nvSpPr>
        <p:spPr bwMode="auto">
          <a:xfrm>
            <a:off x="5492714" y="1160807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432997" y="2050077"/>
            <a:ext cx="1326004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457065" y="2775585"/>
            <a:ext cx="975995" cy="3695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altLang="zh-CN" b="1" spc="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PART.</a:t>
            </a: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726055" y="3145155"/>
            <a:ext cx="7025640" cy="1287145"/>
          </a:xfrm>
          <a:prstGeom prst="rect">
            <a:avLst/>
          </a:prstGeom>
        </p:spPr>
        <p:txBody>
          <a:bodyPr vert="horz" lIns="90170" tIns="46990" rIns="90170" bIns="0" rtlCol="0" anchor="b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600" b="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r>
              <a:rPr lang="zh-CN" sz="5400" b="1" dirty="0">
                <a:solidFill>
                  <a:srgbClr val="7358E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第一部分  职业准备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8790" y="858520"/>
            <a:ext cx="11234420" cy="393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“我给母校丢了脸、抹了黑，我是反面教材！”——因卖猪肉而出名的北大毕业生陆步轩，曾在北大讲台上哽咽着说出这句话。这可能代表了社会上不少人的看法。大学生卖猪肉总让人觉得不光彩。下列看法你认为最合适的是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A．职业有高低贵践之分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B．一个人要生存和发展，就必须通过劳动来获得一定的物质与精神财富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C．不同的职业劳动都有自己的特点和社会价值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D．“三百六十行，行行出状元”，无论从事哪个职业都能成为人才</a:t>
            </a:r>
          </a:p>
        </p:txBody>
      </p:sp>
      <p:sp>
        <p:nvSpPr>
          <p:cNvPr id="92" name="文本框"/>
          <p:cNvSpPr txBox="1">
            <a:spLocks noChangeArrowheads="1"/>
          </p:cNvSpPr>
          <p:nvPr/>
        </p:nvSpPr>
        <p:spPr bwMode="auto">
          <a:xfrm>
            <a:off x="9761819" y="1764692"/>
            <a:ext cx="91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探究一：职业准备（原因）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70890" y="1423035"/>
            <a:ext cx="11254740" cy="4011295"/>
            <a:chOff x="703" y="1847"/>
            <a:chExt cx="17724" cy="6317"/>
          </a:xfrm>
        </p:grpSpPr>
        <p:sp>
          <p:nvSpPr>
            <p:cNvPr id="19" name="TextBox 4"/>
            <p:cNvSpPr txBox="1"/>
            <p:nvPr/>
          </p:nvSpPr>
          <p:spPr>
            <a:xfrm>
              <a:off x="5616" y="1989"/>
              <a:ext cx="7444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sz="2400" b="1" dirty="0" smtClean="0">
                  <a:latin typeface="华文中宋" panose="02010600040101010101" charset="-122"/>
                  <a:ea typeface="华文中宋" panose="02010600040101010101" charset="-122"/>
                </a:rPr>
                <a:t>习近平新年贺词（</a:t>
              </a:r>
              <a:r>
                <a:rPr lang="zh-CN" sz="2400" b="1" dirty="0" smtClean="0">
                  <a:latin typeface="华文中宋" panose="02010600040101010101" charset="-122"/>
                  <a:ea typeface="华文中宋" panose="02010600040101010101" charset="-122"/>
                </a:rPr>
                <a:t>部分要点</a:t>
              </a:r>
              <a:r>
                <a:rPr sz="2400" b="1" dirty="0" smtClean="0">
                  <a:latin typeface="华文中宋" panose="02010600040101010101" charset="-122"/>
                  <a:ea typeface="华文中宋" panose="02010600040101010101" charset="-122"/>
                </a:rPr>
                <a:t>）</a:t>
              </a:r>
            </a:p>
          </p:txBody>
        </p:sp>
        <p:sp>
          <p:nvSpPr>
            <p:cNvPr id="20" name="TextBox 2"/>
            <p:cNvSpPr txBox="1"/>
            <p:nvPr/>
          </p:nvSpPr>
          <p:spPr>
            <a:xfrm>
              <a:off x="3065" y="2888"/>
              <a:ext cx="10886" cy="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　　我们</a:t>
              </a:r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都在努力奔跑，我们都是追梦人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。</a:t>
              </a:r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909" y="3913"/>
              <a:ext cx="17518" cy="3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一句话</a:t>
              </a:r>
              <a:r>
                <a:rPr lang="zh-CN" altLang="en-US" sz="2400" b="1" dirty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说</a:t>
              </a:r>
              <a:r>
                <a:rPr lang="en-US" altLang="zh-CN" sz="2400" b="1" dirty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2019</a:t>
              </a:r>
              <a:r>
                <a:rPr lang="zh-CN" altLang="en-US" sz="2400" b="1" dirty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年：</a:t>
              </a: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有机遇也有挑战，大家还要一起拼搏、一起奋斗</a:t>
              </a:r>
              <a:r>
                <a:rPr lang="zh-CN" altLang="en-US" sz="2400" b="1" dirty="0" smtClean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。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向</a:t>
              </a:r>
              <a:r>
                <a:rPr lang="zh-CN" altLang="en-US" sz="2400" b="1" dirty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谁致敬？</a:t>
              </a: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每一位科学家、每一位工程师、每一位“大国工匠”、每一位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                建设者和参与者</a:t>
              </a:r>
              <a:r>
                <a:rPr lang="zh-CN" altLang="en-US" sz="2400" b="1" dirty="0" smtClean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。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感谢</a:t>
              </a:r>
              <a:r>
                <a:rPr lang="zh-CN" altLang="en-US" sz="2400" b="1" dirty="0">
                  <a:solidFill>
                    <a:srgbClr val="0000FF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谁？</a:t>
              </a: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快递小哥、环卫工人、出租车司机以及千千万万的劳动者。要感谢</a:t>
              </a:r>
            </a:p>
            <a:p>
              <a:pPr algn="just">
                <a:lnSpc>
                  <a:spcPct val="130000"/>
                </a:lnSpc>
              </a:pPr>
              <a:r>
                <a:rPr lang="zh-CN" altLang="en-US" sz="24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             这些美好生活的创造者、守护者。大家辛苦了。</a:t>
              </a:r>
              <a:endParaRPr lang="zh-CN" altLang="en-US" sz="2400" b="1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703" y="1847"/>
              <a:ext cx="16771" cy="6317"/>
            </a:xfrm>
            <a:prstGeom prst="roundRect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2668270" y="5666740"/>
            <a:ext cx="685609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b="1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一切美好，都是劳动者的双手创造的。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探究一：职业准备（原因）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462405" y="1233805"/>
            <a:ext cx="9039225" cy="4638675"/>
            <a:chOff x="1335" y="1926"/>
            <a:chExt cx="14235" cy="7305"/>
          </a:xfrm>
        </p:grpSpPr>
        <p:pic>
          <p:nvPicPr>
            <p:cNvPr id="16386" name="图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" y="1926"/>
              <a:ext cx="7890" cy="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图片 24579" descr="t0121afae1202680f1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" y="1926"/>
              <a:ext cx="5850" cy="3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图片 24583" descr="t01b119cbcaf3ec5b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" y="5673"/>
              <a:ext cx="5850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框 15"/>
          <p:cNvSpPr txBox="1">
            <a:spLocks noChangeArrowheads="1"/>
          </p:cNvSpPr>
          <p:nvPr/>
        </p:nvSpPr>
        <p:spPr bwMode="auto">
          <a:xfrm>
            <a:off x="2733675" y="6022975"/>
            <a:ext cx="67240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</a:rPr>
              <a:t>丰富多彩的职业为我们提供了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多样化的职业选择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方正粗倩简体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探究一：职业准备（原因）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545590" y="2182495"/>
            <a:ext cx="8209280" cy="1805305"/>
            <a:chOff x="3250" y="3675"/>
            <a:chExt cx="12928" cy="2843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3250" y="4948"/>
              <a:ext cx="1292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星形: 四角 13"/>
            <p:cNvSpPr/>
            <p:nvPr/>
          </p:nvSpPr>
          <p:spPr>
            <a:xfrm>
              <a:off x="3760" y="4503"/>
              <a:ext cx="760" cy="887"/>
            </a:xfrm>
            <a:prstGeom prst="star4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星形: 四角 14"/>
            <p:cNvSpPr/>
            <p:nvPr/>
          </p:nvSpPr>
          <p:spPr>
            <a:xfrm>
              <a:off x="7163" y="4515"/>
              <a:ext cx="760" cy="885"/>
            </a:xfrm>
            <a:prstGeom prst="star4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16" name="文本框 15"/>
            <p:cNvSpPr txBox="1">
              <a:spLocks noChangeArrowheads="1"/>
            </p:cNvSpPr>
            <p:nvPr/>
          </p:nvSpPr>
          <p:spPr bwMode="auto">
            <a:xfrm>
              <a:off x="4663" y="5208"/>
              <a:ext cx="2355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求学阶段</a:t>
              </a:r>
              <a:endParaRPr lang="en-US" altLang="zh-CN" sz="24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          </a:t>
              </a:r>
              <a:endPara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17" name="星形: 四角 16"/>
            <p:cNvSpPr/>
            <p:nvPr/>
          </p:nvSpPr>
          <p:spPr>
            <a:xfrm>
              <a:off x="13700" y="4515"/>
              <a:ext cx="760" cy="885"/>
            </a:xfrm>
            <a:prstGeom prst="star4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18" name="文本框 17"/>
            <p:cNvSpPr txBox="1">
              <a:spLocks noChangeArrowheads="1"/>
            </p:cNvSpPr>
            <p:nvPr/>
          </p:nvSpPr>
          <p:spPr bwMode="auto">
            <a:xfrm>
              <a:off x="9260" y="5205"/>
              <a:ext cx="2355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工作阶段</a:t>
              </a:r>
              <a:endParaRPr lang="en-US" altLang="zh-CN" sz="2400" b="1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          </a:t>
              </a:r>
              <a:endPara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17420" name="文本框 19"/>
            <p:cNvSpPr txBox="1">
              <a:spLocks noChangeArrowheads="1"/>
            </p:cNvSpPr>
            <p:nvPr/>
          </p:nvSpPr>
          <p:spPr bwMode="auto">
            <a:xfrm>
              <a:off x="6745" y="3760"/>
              <a:ext cx="235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24</a:t>
              </a:r>
              <a:r>
                <a:rPr lang="zh-CN" altLang="en-US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岁</a:t>
              </a: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          </a:t>
              </a:r>
              <a:endPara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17421" name="文本框 20"/>
            <p:cNvSpPr txBox="1">
              <a:spLocks noChangeArrowheads="1"/>
            </p:cNvSpPr>
            <p:nvPr/>
          </p:nvSpPr>
          <p:spPr bwMode="auto">
            <a:xfrm>
              <a:off x="3760" y="3760"/>
              <a:ext cx="235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6</a:t>
              </a:r>
              <a:r>
                <a:rPr lang="zh-CN" altLang="en-US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岁</a:t>
              </a: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          </a:t>
              </a:r>
              <a:endPara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17422" name="文本框 21"/>
            <p:cNvSpPr txBox="1">
              <a:spLocks noChangeArrowheads="1"/>
            </p:cNvSpPr>
            <p:nvPr/>
          </p:nvSpPr>
          <p:spPr bwMode="auto">
            <a:xfrm>
              <a:off x="13263" y="3675"/>
              <a:ext cx="235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60</a:t>
              </a:r>
              <a:r>
                <a:rPr lang="zh-CN" altLang="en-US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岁</a:t>
              </a:r>
              <a:r>
                <a:rPr lang="en-US" altLang="zh-CN" sz="2400" b="1">
                  <a:solidFill>
                    <a:srgbClr val="595959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          </a:t>
              </a:r>
              <a:endPara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2668270" y="1365250"/>
            <a:ext cx="685609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1.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为什么要进行职业准备 </a:t>
            </a: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P74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69620" y="3984625"/>
            <a:ext cx="1007618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）人生大部分时间要从事一定的职业，这是社会分工的要求，也是个人为社会作贡献、实现人生价值的基本途径；</a:t>
            </a:r>
          </a:p>
          <a:p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）我们即将初中毕业，未来会从事某一种或多种职业，承担社会分工中的不同角色。</a:t>
            </a:r>
          </a:p>
          <a:p>
            <a:r>
              <a:rPr lang="zh-CN" altLang="en-US" sz="2800" b="1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因此，做好职业准备，规划自己的职业生涯很重要。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探究二：职业准备（做法）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TextBox 1"/>
          <p:cNvSpPr txBox="1"/>
          <p:nvPr/>
        </p:nvSpPr>
        <p:spPr>
          <a:xfrm>
            <a:off x="10107930" y="614680"/>
            <a:ext cx="1784985" cy="459105"/>
          </a:xfrm>
          <a:prstGeom prst="rect">
            <a:avLst/>
          </a:prstGeom>
          <a:solidFill>
            <a:srgbClr val="FFFF00"/>
          </a:solidFill>
          <a:ln w="285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探究与分享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sym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05205" y="1398905"/>
            <a:ext cx="101492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小王在某企业从事机器人设备的维护、检修工作。他从小就喜欢摆弄机械模型，对机械工程和机器人有浓厚的兴趣，初中毕业后报考了中等职业学校。他说，尽管工作很辛苦，但能够从事自己感兴趣的工作，是人生的幸福。</a:t>
            </a:r>
          </a:p>
          <a:p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</a:p>
          <a:p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小吴在某企业从事行政文秘工作。她大学财会专业毕业后，一直想找一份稳定的财会工作，但未能如愿。一个偶然的机会，她应聘为一家企业的行政文秘。面对陌生的专业，她不断学习，工作很出色。她说，不会就要学习，现在很庆幸自己的选择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110615" y="5097780"/>
            <a:ext cx="9538970" cy="645160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defRPr/>
            </a:pPr>
            <a:r>
              <a:rPr lang="zh-CN" sz="2400" b="1" noProof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阅读材料，谈谈小王和小吴的故事对你做好职业准备有什么启示？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探究二：职业准备（做法）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255963"/>
            <a:ext cx="44958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6985001" y="2500313"/>
            <a:ext cx="2584847" cy="142279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 defTabSz="685800">
              <a:defRPr/>
            </a:pPr>
            <a:r>
              <a:rPr lang="zh-CN" altLang="en-US" sz="27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结合经验和能力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4527550" y="1833563"/>
            <a:ext cx="2584450" cy="14224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27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把握个性特长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1582739" y="2500313"/>
            <a:ext cx="2586037" cy="1422400"/>
          </a:xfrm>
          <a:prstGeom prst="cloudCallout">
            <a:avLst>
              <a:gd name="adj1" fmla="val 43864"/>
              <a:gd name="adj2" fmla="val 65533"/>
            </a:avLst>
          </a:prstGeom>
          <a:solidFill>
            <a:srgbClr val="8CC5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27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考虑兴趣爱好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探究二：职业准备（做法）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4" name="圆角矩形 23"/>
          <p:cNvSpPr/>
          <p:nvPr/>
        </p:nvSpPr>
        <p:spPr>
          <a:xfrm>
            <a:off x="1256030" y="1559560"/>
            <a:ext cx="685609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2.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我们应如何进行职业准备 </a:t>
            </a:r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？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P75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0610" y="2519680"/>
            <a:ext cx="1002411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要考虑自己的</a:t>
            </a:r>
            <a:r>
              <a:rPr lang="zh-CN" altLang="zh-CN" sz="2400" b="1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兴趣爱好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，明白自己想做什么；</a:t>
            </a:r>
            <a: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/>
            </a:r>
            <a:b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）要把握自己的</a:t>
            </a:r>
            <a:r>
              <a:rPr lang="zh-CN" altLang="zh-CN" sz="2400" b="1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个性特长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，清楚自己适合做什么；</a:t>
            </a:r>
            <a: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/>
            </a:r>
            <a:b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）要结合自己的</a:t>
            </a:r>
            <a:r>
              <a:rPr lang="zh-CN" altLang="zh-CN" sz="2400" b="1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能力和经验</a:t>
            </a:r>
            <a:r>
              <a:rPr lang="zh-CN" altLang="zh-CN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，思考自己能够做什么；</a:t>
            </a:r>
          </a:p>
          <a:p>
            <a:pPr defTabSz="685800">
              <a:lnSpc>
                <a:spcPct val="150000"/>
              </a:lnSpc>
              <a:defRPr/>
            </a:pPr>
            <a:r>
              <a:rPr lang="zh-CN" altLang="en-US" sz="2400" b="1" kern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（4）当经验、能力与职业的要求差距较大时，</a:t>
            </a:r>
            <a:r>
              <a:rPr lang="zh-CN" altLang="en-US" sz="2400" b="1" kern="0" dirty="0">
                <a:solidFill>
                  <a:srgbClr val="4829E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要加强学习，提高自身素质，适应工作岗位的要求，满足国家与社会发展的需要。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0"/>
            <a:ext cx="2252345" cy="510540"/>
            <a:chOff x="0" y="535474"/>
            <a:chExt cx="3771900" cy="7218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任意多边形 3"/>
            <p:cNvSpPr/>
            <p:nvPr/>
          </p:nvSpPr>
          <p:spPr>
            <a:xfrm>
              <a:off x="0" y="535474"/>
              <a:ext cx="3771900" cy="721826"/>
            </a:xfrm>
            <a:custGeom>
              <a:avLst/>
              <a:gdLst>
                <a:gd name="connsiteX0" fmla="*/ 0 w 2191236"/>
                <a:gd name="connsiteY0" fmla="*/ 0 h 555585"/>
                <a:gd name="connsiteX1" fmla="*/ 2191235 w 2191236"/>
                <a:gd name="connsiteY1" fmla="*/ 0 h 555585"/>
                <a:gd name="connsiteX2" fmla="*/ 1913443 w 2191236"/>
                <a:gd name="connsiteY2" fmla="*/ 277792 h 555585"/>
                <a:gd name="connsiteX3" fmla="*/ 2191236 w 2191236"/>
                <a:gd name="connsiteY3" fmla="*/ 555585 h 555585"/>
                <a:gd name="connsiteX4" fmla="*/ 0 w 2191236"/>
                <a:gd name="connsiteY4" fmla="*/ 555585 h 5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236" h="555585">
                  <a:moveTo>
                    <a:pt x="0" y="0"/>
                  </a:moveTo>
                  <a:lnTo>
                    <a:pt x="2191235" y="0"/>
                  </a:lnTo>
                  <a:lnTo>
                    <a:pt x="1913443" y="277792"/>
                  </a:lnTo>
                  <a:lnTo>
                    <a:pt x="2191236" y="555585"/>
                  </a:lnTo>
                  <a:lnTo>
                    <a:pt x="0" y="5555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0734" y="595114"/>
              <a:ext cx="3066592" cy="650900"/>
            </a:xfrm>
            <a:prstGeom prst="rect">
              <a:avLst/>
            </a:prstGeom>
            <a:solidFill>
              <a:schemeClr val="accent2"/>
            </a:solidFill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华文中宋" panose="02010600040101010101" charset="-122"/>
                  <a:ea typeface="华文中宋" panose="02010600040101010101" charset="-122"/>
                </a:rPr>
                <a:t>职业准备</a:t>
              </a:r>
            </a:p>
          </p:txBody>
        </p:sp>
      </p:grpSp>
      <p:sp>
        <p:nvSpPr>
          <p:cNvPr id="17411" name="文本框 15"/>
          <p:cNvSpPr txBox="1">
            <a:spLocks noChangeArrowheads="1"/>
          </p:cNvSpPr>
          <p:nvPr/>
        </p:nvSpPr>
        <p:spPr bwMode="auto">
          <a:xfrm>
            <a:off x="1592899" y="614363"/>
            <a:ext cx="774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探究二：职业准备（做法）</a:t>
            </a:r>
            <a:r>
              <a:rPr lang="en-US" altLang="zh-CN" sz="2400" b="1" dirty="0">
                <a:solidFill>
                  <a:srgbClr val="595959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grpSp>
        <p:nvGrpSpPr>
          <p:cNvPr id="17412" name="组合 29"/>
          <p:cNvGrpSpPr/>
          <p:nvPr/>
        </p:nvGrpSpPr>
        <p:grpSpPr bwMode="auto">
          <a:xfrm>
            <a:off x="1005523" y="510223"/>
            <a:ext cx="481012" cy="392112"/>
            <a:chOff x="1771650" y="1257300"/>
            <a:chExt cx="982980" cy="655797"/>
          </a:xfrm>
        </p:grpSpPr>
        <p:sp>
          <p:nvSpPr>
            <p:cNvPr id="9" name="流程图: 接点 8"/>
            <p:cNvSpPr/>
            <p:nvPr/>
          </p:nvSpPr>
          <p:spPr>
            <a:xfrm>
              <a:off x="2563225" y="1721933"/>
              <a:ext cx="191405" cy="191164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2B7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771650" y="1257300"/>
              <a:ext cx="0" cy="57083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71650" y="1828135"/>
              <a:ext cx="79157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3343701" y="1521460"/>
            <a:ext cx="5158854" cy="5000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怎样进行职业生涯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规划 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P76</a:t>
            </a:r>
            <a:endParaRPr lang="zh-CN" altLang="en-US" sz="28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09880" y="2219960"/>
            <a:ext cx="11572875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6" tIns="34258" rIns="68516" bIns="342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</a:rPr>
              <a:t>自我分析。</a:t>
            </a: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了解自己。可以借助一些心理学测评工具测评自己的心理素质、人格特征，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               再结合自己的兴趣爱好、学习经历等进行自我评价。</a:t>
            </a:r>
            <a:endParaRPr lang="en-US" altLang="zh-CN" sz="2400" b="1" dirty="0" smtClean="0">
              <a:solidFill>
                <a:srgbClr val="565656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</a:rPr>
              <a:t>环境分析。</a:t>
            </a: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了解、分析自己所处的外部环境。通过查阅资料、走访等途径，了解社会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               的职业需求、专业就业前景、就业条件等。</a:t>
            </a:r>
            <a:endParaRPr lang="en-US" altLang="zh-CN" sz="2400" b="1" dirty="0" smtClean="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</a:rPr>
              <a:t>确定目标。</a:t>
            </a: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在综合分析个人内部因素、外部条件的基础。提出自己的职业生涯目标。</a:t>
            </a:r>
            <a:endParaRPr lang="en-US" altLang="zh-CN" sz="2400" b="1" dirty="0" smtClean="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</a:rPr>
              <a:t>行动计划。</a:t>
            </a: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围绕目标的实现，确定一个较为具体、可行的行动计划，建议分阶段明确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               具体行动要求。</a:t>
            </a:r>
            <a:endParaRPr lang="en-US" altLang="zh-CN" sz="2400" b="1" dirty="0" smtClean="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</a:rPr>
              <a:t>评估调整。</a:t>
            </a:r>
            <a:r>
              <a:rPr lang="zh-CN" altLang="en-US" sz="2400" b="1" dirty="0" smtClean="0">
                <a:solidFill>
                  <a:srgbClr val="565656"/>
                </a:solidFill>
                <a:latin typeface="华文中宋" panose="02010600040101010101" charset="-122"/>
                <a:ea typeface="华文中宋" panose="02010600040101010101" charset="-122"/>
              </a:rPr>
              <a:t>请老师、专业人员、朋友等对规划进行评估，根据相关指导意见调整完善。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0107930" y="614680"/>
            <a:ext cx="1784985" cy="459105"/>
          </a:xfrm>
          <a:prstGeom prst="rect">
            <a:avLst/>
          </a:prstGeom>
          <a:solidFill>
            <a:srgbClr val="FFFF00"/>
          </a:solidFill>
          <a:ln w="28575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方法与技能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华文中宋" panose="02010600040101010101" charset="-122"/>
              <a:ea typeface="华文中宋" panose="02010600040101010101" charset="-122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51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0、13、14、15、16、17、18、19、20、21、22"/>
  <p:tag name="KSO_WM_SLIDE_ID" val="custom20205171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1"/>
  <p:tag name="KSO_WM_SLIDE_LAYOUT" val="a_b"/>
  <p:tag name="KSO_WM_SLIDE_LAYOUT_CNT" val="1_1"/>
  <p:tag name="KSO_WM_TEMPLATE_MASTER_TYPE" val="1"/>
  <p:tag name="KSO_WM_TEMPLATE_COLOR_TYPE" val="1"/>
  <p:tag name="KSO_WM_TEMPLATE_MASTER_THUMB_INDEX" val="1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1_1*a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PRESET_TEXT" val="年度工作总结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1_1*a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PRESET_TEXT" val="年度工作总结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1"/>
  <p:tag name="KSO_WM_SLIDE_ID" val="custom2020517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TYPE" val="sectionTitle"/>
  <p:tag name="KSO_WM_SLIDE_SUBTYPE" val="pureTxt"/>
  <p:tag name="KSO_WM_SLIDE_LAYOUT" val="a_b_e"/>
  <p:tag name="KSO_WM_SLIDE_LAYOUT_CNT" val="1_1_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5171_7*e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1_7*i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1_1*a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PRESET_TEXT" val="年度工作总结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1"/>
  <p:tag name="KSO_WM_SLIDE_ID" val="custom2020517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TYPE" val="sectionTitle"/>
  <p:tag name="KSO_WM_SLIDE_SUBTYPE" val="pureTxt"/>
  <p:tag name="KSO_WM_SLIDE_LAYOUT" val="a_b_e"/>
  <p:tag name="KSO_WM_SLIDE_LAYOUT_CNT" val="1_1_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5171_7*e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1_7*i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1_1*a*1"/>
  <p:tag name="KSO_WM_TEMPLATE_CATEGORY" val="custom"/>
  <p:tag name="KSO_WM_TEMPLATE_INDEX" val="20205171"/>
  <p:tag name="KSO_WM_UNIT_LAYERLEVEL" val="1"/>
  <p:tag name="KSO_WM_TAG_VERSION" val="1.0"/>
  <p:tag name="KSO_WM_BEAUTIFY_FLAG" val="#wm#"/>
  <p:tag name="KSO_WM_UNIT_PRESET_TEXT" val="年度工作总结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1_16"/>
  <p:tag name="KSO_WM_TEMPLATE_SUBCATEGORY" val="0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17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51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1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4、15、16、17、18、19、20、21、22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2_Office 主题​​">
  <a:themeElements>
    <a:clrScheme name="自定义 652">
      <a:dk1>
        <a:sysClr val="windowText" lastClr="000000"/>
      </a:dk1>
      <a:lt1>
        <a:sysClr val="window" lastClr="FFFFFF"/>
      </a:lt1>
      <a:dk2>
        <a:srgbClr val="EEEEF8"/>
      </a:dk2>
      <a:lt2>
        <a:srgbClr val="FFFFFF"/>
      </a:lt2>
      <a:accent1>
        <a:srgbClr val="54C3EE"/>
      </a:accent1>
      <a:accent2>
        <a:srgbClr val="73ADE5"/>
      </a:accent2>
      <a:accent3>
        <a:srgbClr val="9297DD"/>
      </a:accent3>
      <a:accent4>
        <a:srgbClr val="B080D4"/>
      </a:accent4>
      <a:accent5>
        <a:srgbClr val="CF6ACC"/>
      </a:accent5>
      <a:accent6>
        <a:srgbClr val="EE54C3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1311</Words>
  <Application>WPS 演示</Application>
  <PresentationFormat>自定义</PresentationFormat>
  <Paragraphs>140</Paragraphs>
  <Slides>20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2_Office 主题​​</vt:lpstr>
      <vt:lpstr>      3.6.2 多彩的职业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3.6.2 多彩的职业</dc:title>
  <dc:creator/>
  <cp:lastModifiedBy>USER-</cp:lastModifiedBy>
  <cp:revision>28</cp:revision>
  <dcterms:created xsi:type="dcterms:W3CDTF">2019-06-19T02:08:00Z</dcterms:created>
  <dcterms:modified xsi:type="dcterms:W3CDTF">2020-02-21T02:28:24Z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