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3" r:id="rId3"/>
    <p:sldId id="304" r:id="rId4"/>
    <p:sldId id="305" r:id="rId5"/>
    <p:sldId id="306" r:id="rId6"/>
    <p:sldId id="307" r:id="rId7"/>
    <p:sldId id="308" r:id="rId8"/>
    <p:sldId id="257" r:id="rId9"/>
    <p:sldId id="297" r:id="rId10"/>
    <p:sldId id="298" r:id="rId11"/>
    <p:sldId id="299" r:id="rId12"/>
    <p:sldId id="301" r:id="rId13"/>
    <p:sldId id="302" r:id="rId14"/>
    <p:sldId id="293" r:id="rId15"/>
    <p:sldId id="292" r:id="rId16"/>
    <p:sldId id="258" r:id="rId17"/>
    <p:sldId id="271" r:id="rId18"/>
    <p:sldId id="272" r:id="rId19"/>
    <p:sldId id="294" r:id="rId20"/>
    <p:sldId id="273" r:id="rId21"/>
    <p:sldId id="274" r:id="rId22"/>
    <p:sldId id="283" r:id="rId23"/>
    <p:sldId id="275" r:id="rId24"/>
    <p:sldId id="282" r:id="rId25"/>
    <p:sldId id="276" r:id="rId26"/>
    <p:sldId id="278" r:id="rId27"/>
    <p:sldId id="296" r:id="rId28"/>
    <p:sldId id="26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>
      <p:cViewPr varScale="1">
        <p:scale>
          <a:sx n="96" d="100"/>
          <a:sy n="96" d="100"/>
        </p:scale>
        <p:origin x="588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0418-E806-492D-85D8-5FEFCCA83D5D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A3F2-4D10-404E-8BC8-19B118F318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6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83C1C-97C6-4238-9B1B-0131CBB3CC3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6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A3F2-4D10-404E-8BC8-19B118F3183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9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50C8-E0B6-4148-B138-928F4AD47DB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CD37-577B-41C5-A862-D2C968BBF5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39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A4FF-3ACD-4ABC-9267-AA29AED375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8262-FFE1-42A7-A837-6E71749610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6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7CE1-47EB-43B6-8296-D49AE5FE8E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F02D-6D10-4033-B9F0-88CB431FE8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44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0EB6-2D1D-427A-9CFB-9690FA6DFC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2254-FDC2-4A98-A110-35C34E86D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8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DC25-EB54-4CD8-A3E3-A2DDCFBEA6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6B05-42C4-4F71-B46A-73ECA98107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3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6C51-9960-478B-ABCA-1A594FDD90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BC58-468D-454C-A0B6-8CF94427B5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920E-2F96-4D5C-96E5-BC6D12AE2E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7A54-C80D-43AA-AD75-1FF53F8AF9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D368-9B9E-477E-80CB-0B2ECD4553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ACCE-A2B2-4EC0-B968-20EB1A072C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1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2052-09AE-4B5F-BCD8-311FEB9AAE7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C021-9732-4725-9B98-5E2724A784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5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8779-2249-4BF7-A39A-DA13141383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B94C-F1A8-4A8D-A521-81AC88C29D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59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5B07-B1EB-439D-8B0F-800D23C4FE4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6EA1-6981-431F-A399-D9290C455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1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D0C2-749D-4796-8A35-2A5337AF8054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9FBA-D431-437C-9391-01A75718E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768BB0-8DA3-472A-A95A-CBA4B1AF249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2A6AA-19CD-4AE4-A5B1-20386BDC45A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6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0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68313" y="836613"/>
            <a:ext cx="93249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Complete the sentences.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1.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他将会就如何徒步给出一些建议。</a:t>
            </a:r>
            <a:endParaRPr lang="en-US" altLang="zh-CN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He will _______________________________ how to go walking.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2.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他们十分注意产品的质量。</a:t>
            </a:r>
            <a:endParaRPr lang="en-US" altLang="zh-CN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They  _________________________the quality of the products.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3.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你坐得离电视机太近了，这对你的眼睛不好。</a:t>
            </a:r>
            <a:endParaRPr lang="en-US" altLang="zh-CN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You ____________________________, and it’s bad for your eyes.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4.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我发觉在春节期间买票是相当难的。</a:t>
            </a:r>
            <a:endParaRPr lang="en-US" altLang="zh-CN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 I find ______________ to buy a ticket during the Spring Festival.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5.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任何时候当你在山间行走，你都要小心落石</a:t>
            </a: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_______________________________________________________.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6.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他以一首诗开始他的演讲。</a:t>
            </a: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   He ________________________________.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7. </a:t>
            </a:r>
            <a:r>
              <a:rPr lang="zh-CN" altLang="en-US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天气越来越冷了，你最好穿上毛衣。</a:t>
            </a:r>
            <a:endParaRPr lang="en-US" altLang="zh-CN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   It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is _______________________. You’d better wear the sweater.</a:t>
            </a:r>
            <a:endParaRPr lang="zh-CN" altLang="en-US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1550988"/>
            <a:ext cx="514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give some suggestion</a:t>
            </a:r>
            <a:r>
              <a:rPr lang="en-US" altLang="zh-CN" sz="2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s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about / on</a:t>
            </a:r>
            <a:endParaRPr lang="zh-CN" altLang="en-U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2286000"/>
            <a:ext cx="400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pay 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 lot of/much 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attention to </a:t>
            </a:r>
            <a:endParaRPr lang="zh-CN" altLang="en-US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6013" y="3044825"/>
            <a:ext cx="492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are sitting too close to the TV</a:t>
            </a:r>
            <a:endParaRPr lang="zh-CN" altLang="en-US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82713" y="3748088"/>
            <a:ext cx="3643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it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fairly difficult</a:t>
            </a:r>
            <a:endParaRPr lang="zh-CN" altLang="en-US" sz="2400" b="1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39750" y="4445000"/>
            <a:ext cx="878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Be careful of 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falling stones 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whenever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you walk 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in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the hill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</a:t>
            </a:r>
            <a:endParaRPr lang="zh-CN" altLang="en-US" sz="240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225550" y="5180013"/>
            <a:ext cx="5500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beg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his speech </a:t>
            </a:r>
            <a:r>
              <a:rPr lang="en-US" altLang="zh-CN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with</a:t>
            </a: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 a poem</a:t>
            </a:r>
            <a:endParaRPr lang="zh-CN" altLang="en-US" sz="240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316038" y="5926138"/>
            <a:ext cx="417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getting colder and colder</a:t>
            </a:r>
            <a:endParaRPr lang="zh-CN" altLang="en-US" sz="240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5607" grpId="0"/>
      <p:bldP spid="25608" grpId="0"/>
      <p:bldP spid="256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0E2B138-0137-4D76-9251-B732AACE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980728"/>
            <a:ext cx="8127631" cy="55393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445C577-DB4E-4B46-9738-D4DB62E85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04664"/>
            <a:ext cx="6923228" cy="4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BFB4112-FABD-447F-AB5F-319FB391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55" y="1700808"/>
            <a:ext cx="6838305" cy="16264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26BB918-936A-473A-99B5-E6EA62041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82" y="1052736"/>
            <a:ext cx="6510233" cy="432048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AF2F30B6-99CB-4E93-ABAA-31D25D62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55" y="3573016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1. He tries to say that people must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wake up to the fact 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that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   pollution is causing damage to the progress we’ve made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   with his drawing. </a:t>
            </a:r>
          </a:p>
          <a:p>
            <a:pPr lvl="0"/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2. He is trying to say that people mustn’t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waste electricity.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3. The school suggests that the students should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pass on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what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   they have learnt in school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to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their parents and </a:t>
            </a:r>
            <a:r>
              <a:rPr lang="en-US" altLang="zh-CN" sz="2000" b="1" dirty="0" err="1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neighbours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4. A school can become a “green school” by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including 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education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  </a:t>
            </a:r>
          </a:p>
          <a:p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  about 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the environment as part of the timetable.</a:t>
            </a:r>
          </a:p>
        </p:txBody>
      </p:sp>
    </p:spTree>
    <p:extLst>
      <p:ext uri="{BB962C8B-B14F-4D97-AF65-F5344CB8AC3E}">
        <p14:creationId xmlns:p14="http://schemas.microsoft.com/office/powerpoint/2010/main" val="32132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0E2B138-0137-4D76-9251-B732AACE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980728"/>
            <a:ext cx="8127631" cy="55393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445C577-DB4E-4B46-9738-D4DB62E85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04664"/>
            <a:ext cx="6923228" cy="48512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899592" y="1340768"/>
            <a:ext cx="252028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1115616" y="1988840"/>
            <a:ext cx="10801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2267744" y="1988840"/>
            <a:ext cx="6480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3066120" y="1988840"/>
            <a:ext cx="121784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611560" y="2276872"/>
            <a:ext cx="3600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中括号 13"/>
          <p:cNvSpPr/>
          <p:nvPr/>
        </p:nvSpPr>
        <p:spPr>
          <a:xfrm>
            <a:off x="3779912" y="2060848"/>
            <a:ext cx="72008" cy="21602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右中括号 14"/>
          <p:cNvSpPr/>
          <p:nvPr/>
        </p:nvSpPr>
        <p:spPr>
          <a:xfrm>
            <a:off x="1115616" y="2348880"/>
            <a:ext cx="45719" cy="21602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1223628" y="3861048"/>
            <a:ext cx="20882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611560" y="4725144"/>
            <a:ext cx="3600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611560" y="5085184"/>
            <a:ext cx="8640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611560" y="2564904"/>
            <a:ext cx="6480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331640" y="2329135"/>
            <a:ext cx="1224136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同位语从句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47664" y="4777407"/>
            <a:ext cx="1152128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同位语从句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3635896" y="5661248"/>
            <a:ext cx="6480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5220072" y="1700808"/>
            <a:ext cx="8640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5220072" y="1973289"/>
            <a:ext cx="288032" cy="1555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5760132" y="4149080"/>
            <a:ext cx="24842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4716016" y="4437112"/>
            <a:ext cx="309634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5220072" y="5373216"/>
            <a:ext cx="1800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4608004" y="6021288"/>
            <a:ext cx="363640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4644008" y="6309320"/>
            <a:ext cx="93610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4896036" y="3861048"/>
            <a:ext cx="9721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89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 Narrow" pitchFamily="34" charset="0"/>
              </a:rPr>
              <a:t>Activity 5.Complete the sentences with the words in the box.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493832"/>
            <a:ext cx="749057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 Narrow" pitchFamily="34" charset="0"/>
              </a:rPr>
              <a:t>   gun    smooth    sticks    stone    sudden    tent    whenever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15601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1.Come and visit me __________ you have time.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2.The wall </a:t>
            </a:r>
            <a:r>
              <a:rPr lang="en-US" altLang="zh-CN" sz="2400" b="1" u="sng" dirty="0" smtClean="0">
                <a:solidFill>
                  <a:srgbClr val="0000FF"/>
                </a:solidFill>
                <a:latin typeface="Arial Narrow" pitchFamily="34" charset="0"/>
              </a:rPr>
              <a:t>is made of </a:t>
            </a:r>
            <a:r>
              <a:rPr lang="en-US" altLang="zh-CN" sz="2400" b="1" dirty="0" smtClean="0">
                <a:latin typeface="Arial Narrow" pitchFamily="34" charset="0"/>
              </a:rPr>
              <a:t>_________.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3.The path to the top is not very __________.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4.</a:t>
            </a:r>
            <a:r>
              <a:rPr lang="en-US" altLang="zh-CN" sz="2400" b="1" u="sng" dirty="0" smtClean="0">
                <a:solidFill>
                  <a:srgbClr val="0000CC"/>
                </a:solidFill>
                <a:latin typeface="Arial Narrow" pitchFamily="34" charset="0"/>
              </a:rPr>
              <a:t>Remember to </a:t>
            </a:r>
            <a:r>
              <a:rPr lang="en-US" altLang="zh-CN" sz="2400" b="1" dirty="0" smtClean="0">
                <a:latin typeface="Arial Narrow" pitchFamily="34" charset="0"/>
              </a:rPr>
              <a:t>take a ______ with you to sleep in, because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    it might rain.  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5.He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itchFamily="34" charset="0"/>
              </a:rPr>
              <a:t>lifted up </a:t>
            </a:r>
            <a:r>
              <a:rPr lang="en-US" altLang="zh-CN" sz="2400" b="1" dirty="0" smtClean="0">
                <a:latin typeface="Arial Narrow" pitchFamily="34" charset="0"/>
              </a:rPr>
              <a:t>the _______ and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itchFamily="34" charset="0"/>
              </a:rPr>
              <a:t>pointed it at the</a:t>
            </a:r>
          </a:p>
          <a:p>
            <a:pPr marL="514350" indent="-514350"/>
            <a:r>
              <a:rPr lang="en-US" altLang="zh-CN" sz="2400" b="1" dirty="0" smtClean="0">
                <a:solidFill>
                  <a:srgbClr val="0000FF"/>
                </a:solidFill>
                <a:latin typeface="Arial Narrow" pitchFamily="34" charset="0"/>
              </a:rPr>
              <a:t>    bear</a:t>
            </a:r>
            <a:r>
              <a:rPr lang="en-US" altLang="zh-CN" sz="2400" b="1" dirty="0" smtClean="0">
                <a:latin typeface="Arial Narrow" pitchFamily="34" charset="0"/>
              </a:rPr>
              <a:t>.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6.There was a ________ noise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itchFamily="34" charset="0"/>
              </a:rPr>
              <a:t>in the woods </a:t>
            </a:r>
            <a:r>
              <a:rPr lang="en-US" altLang="zh-CN" sz="2400" b="1" dirty="0" smtClean="0">
                <a:latin typeface="Arial Narrow" pitchFamily="34" charset="0"/>
              </a:rPr>
              <a:t>and we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    all stopped moving.</a:t>
            </a:r>
          </a:p>
          <a:p>
            <a:pPr marL="514350" indent="-514350"/>
            <a:r>
              <a:rPr lang="en-US" altLang="zh-CN" sz="2400" b="1" dirty="0" smtClean="0">
                <a:latin typeface="Arial Narrow" pitchFamily="34" charset="0"/>
              </a:rPr>
              <a:t>7.Birds use small ________ and leaves to make a home.</a:t>
            </a:r>
          </a:p>
          <a:p>
            <a:pPr marL="514350" indent="-514350"/>
            <a:endParaRPr lang="en-US" altLang="zh-CN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849" y="2222696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whenever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320" y="257880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tone(s)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845" y="293665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smooth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572" y="330612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tent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6154" y="403545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gun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980" y="4741356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sudden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176" y="555110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sticks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664862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remember to do/ remember doing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 Narrow" pitchFamily="34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8638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000" b="1" dirty="0" smtClean="0">
                <a:latin typeface="Arial Narrow" pitchFamily="34" charset="0"/>
              </a:rPr>
              <a:t>Activity 4. Complete the passage with the correct form of the words in the box.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448457"/>
            <a:ext cx="5472608" cy="4001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 Narrow" pitchFamily="34" charset="0"/>
              </a:rPr>
              <a:t>     although     keep     stream     tourist     worry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99526"/>
            <a:ext cx="7524328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Arial Narrow" pitchFamily="34" charset="0"/>
              </a:rPr>
              <a:t>     People are very (1)________ about the conditions of </a:t>
            </a:r>
            <a:r>
              <a:rPr lang="en-US" altLang="zh-CN" sz="2000" b="1" u="sng" dirty="0" smtClean="0">
                <a:latin typeface="Arial Narrow" pitchFamily="34" charset="0"/>
              </a:rPr>
              <a:t>the </a:t>
            </a:r>
            <a:r>
              <a:rPr lang="en-US" altLang="zh-CN" sz="2000" b="1" u="sng" dirty="0" smtClean="0">
                <a:solidFill>
                  <a:srgbClr val="0000CC"/>
                </a:solidFill>
                <a:latin typeface="Arial Narrow" pitchFamily="34" charset="0"/>
              </a:rPr>
              <a:t>ancient forests</a:t>
            </a:r>
            <a:r>
              <a:rPr lang="en-US" altLang="zh-CN" sz="2000" b="1" u="sng" dirty="0" smtClean="0">
                <a:latin typeface="Arial Narrow" pitchFamily="34" charset="0"/>
              </a:rPr>
              <a:t> </a:t>
            </a:r>
            <a:r>
              <a:rPr lang="en-US" altLang="zh-CN" sz="2000" b="1" dirty="0" smtClean="0">
                <a:latin typeface="Arial Narrow" pitchFamily="34" charset="0"/>
              </a:rPr>
              <a:t>of Canada and want to save them. Many visitors to the forests are use knives to </a:t>
            </a:r>
            <a:r>
              <a:rPr lang="en-US" altLang="zh-CN" sz="2000" b="1" u="sng" dirty="0" smtClean="0">
                <a:solidFill>
                  <a:srgbClr val="0000CC"/>
                </a:solidFill>
                <a:latin typeface="Arial Narrow" pitchFamily="34" charset="0"/>
              </a:rPr>
              <a:t>cut their names into </a:t>
            </a:r>
            <a:r>
              <a:rPr lang="en-US" altLang="zh-CN" sz="2000" b="1" u="sng" dirty="0" smtClean="0">
                <a:solidFill>
                  <a:srgbClr val="0000FF"/>
                </a:solidFill>
                <a:latin typeface="Arial Narrow" pitchFamily="34" charset="0"/>
              </a:rPr>
              <a:t>the trees</a:t>
            </a:r>
            <a:r>
              <a:rPr lang="en-US" altLang="zh-CN" sz="2000" b="1" dirty="0" smtClean="0">
                <a:latin typeface="Arial Narrow" pitchFamily="34" charset="0"/>
              </a:rPr>
              <a:t>, some of which are hundreds of years old. (2)_________ there are litter bins, people still </a:t>
            </a:r>
            <a:r>
              <a:rPr lang="en-US" altLang="zh-CN" sz="2000" b="1" u="sng" dirty="0" smtClean="0">
                <a:solidFill>
                  <a:srgbClr val="0000CC"/>
                </a:solidFill>
                <a:latin typeface="Arial Narrow" pitchFamily="34" charset="0"/>
              </a:rPr>
              <a:t>throw rubbish into </a:t>
            </a:r>
            <a:r>
              <a:rPr lang="en-US" altLang="zh-CN" sz="2000" b="1" dirty="0" smtClean="0">
                <a:latin typeface="Arial Narrow" pitchFamily="34" charset="0"/>
              </a:rPr>
              <a:t>the (3)_______ and this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Narrow" pitchFamily="34" charset="0"/>
              </a:rPr>
              <a:t>causes</a:t>
            </a:r>
            <a:r>
              <a:rPr lang="en-US" altLang="zh-CN" sz="2000" b="1" dirty="0" smtClean="0">
                <a:latin typeface="Arial Narrow" pitchFamily="34" charset="0"/>
              </a:rPr>
              <a:t> plants  and fish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Narrow" pitchFamily="34" charset="0"/>
              </a:rPr>
              <a:t>to</a:t>
            </a:r>
            <a:r>
              <a:rPr lang="en-US" altLang="zh-CN" sz="2000" b="1" dirty="0" smtClean="0">
                <a:latin typeface="Arial Narrow" pitchFamily="34" charset="0"/>
              </a:rPr>
              <a:t> die.</a:t>
            </a: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Arial Narrow" pitchFamily="34" charset="0"/>
              </a:rPr>
              <a:t>   People from local villages have </a:t>
            </a:r>
            <a:r>
              <a:rPr lang="en-US" altLang="zh-CN" sz="2000" b="1" u="sng" dirty="0" smtClean="0">
                <a:solidFill>
                  <a:srgbClr val="0000CC"/>
                </a:solidFill>
                <a:latin typeface="Arial Narrow" pitchFamily="34" charset="0"/>
              </a:rPr>
              <a:t>helped clean up the forests</a:t>
            </a:r>
            <a:r>
              <a:rPr lang="en-US" altLang="zh-CN" sz="2000" b="1" dirty="0" smtClean="0">
                <a:latin typeface="Arial Narrow" pitchFamily="34" charset="0"/>
              </a:rPr>
              <a:t>. We hope (4)_______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Narrow" pitchFamily="34" charset="0"/>
              </a:rPr>
              <a:t>will play their part </a:t>
            </a:r>
            <a:r>
              <a:rPr lang="en-US" altLang="zh-CN" sz="2000" b="1" dirty="0" smtClean="0">
                <a:latin typeface="Arial Narrow" pitchFamily="34" charset="0"/>
              </a:rPr>
              <a:t>in (5)________ Canada’s forests clean too!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70" y="471248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Arial Narrow" pitchFamily="34" charset="0"/>
              </a:rPr>
              <a:t>Now  write possible rules for visitors to the forests.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1.You should ___________________________________________.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2.You shouldn’t_________________________________________.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3.You must_____________________________________________.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4.You mustn’t___________________________________________.</a:t>
            </a: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76059" y="1917461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worried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855941" y="3065971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Although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79653" y="3421456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stream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47171" y="4177899"/>
            <a:ext cx="1016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tourists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064796" y="4199871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keeping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18556" y="4971147"/>
            <a:ext cx="5214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put your rubbish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into 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the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litter bins</a:t>
            </a: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99792" y="5283704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throw your rubbish into the stream.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37209" y="5640206"/>
            <a:ext cx="4143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take care of the trees.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483768" y="5943589"/>
            <a:ext cx="5357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cut your names into the tress. </a:t>
            </a:r>
            <a:endParaRPr lang="en-US" altLang="zh-CN" sz="2000" b="1" dirty="0">
              <a:solidFill>
                <a:srgbClr val="0000CC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Language practice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1.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你们一定要小心落石。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You ______________________________falling stones.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2.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你们不准走得太靠近山路的边缘，因为可能会摔伤自己。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You _______________ too close to the edge of the hill path because you _________________and hurt yourselves.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3.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你们应该穿合适的衣服。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You ___________________________proper clothes.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4.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灰熊可能会认为我们的垃圾是食物。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Bears ____________________our rubbish is food.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5. ----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我们可以去攀岩吗？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----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不可以。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---- ________________rock climbing?</a:t>
            </a: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---- No, you____________.</a:t>
            </a:r>
          </a:p>
          <a:p>
            <a:endParaRPr lang="zh-CN" alt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536" y="1335044"/>
            <a:ext cx="531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must 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be careful of </a:t>
            </a:r>
            <a:endParaRPr lang="zh-CN" altLang="en-U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417988"/>
            <a:ext cx="242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mustn’t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walk</a:t>
            </a:r>
            <a:endParaRPr lang="zh-CN" altLang="en-U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926511"/>
            <a:ext cx="27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might 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fall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412" y="3621060"/>
            <a:ext cx="360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should always 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wear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433" y="4349894"/>
            <a:ext cx="295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might 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think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098" y="5121258"/>
            <a:ext cx="301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Can we 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go </a:t>
            </a:r>
            <a:endParaRPr lang="zh-CN" altLang="en-U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296" y="5549886"/>
            <a:ext cx="14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can’t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563680"/>
            <a:ext cx="428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情态动词的用法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P100</a:t>
            </a:r>
            <a:endParaRPr lang="zh-CN" altLang="en-US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0313"/>
            <a:ext cx="8715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  <a:t>Grammar: Modal Verb</a:t>
            </a:r>
            <a:b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altLang="zh-CN" sz="4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zh-CN" altLang="en-US" sz="4800" b="1" dirty="0" smtClean="0">
                <a:solidFill>
                  <a:srgbClr val="0000FF"/>
                </a:solidFill>
                <a:latin typeface="Arial Black" pitchFamily="34" charset="0"/>
              </a:rPr>
              <a:t>情态</a:t>
            </a:r>
            <a:r>
              <a:rPr lang="zh-CN" altLang="en-US" sz="4800" b="1" dirty="0">
                <a:solidFill>
                  <a:srgbClr val="0000FF"/>
                </a:solidFill>
                <a:latin typeface="Arial Black" pitchFamily="34" charset="0"/>
              </a:rPr>
              <a:t>动词</a:t>
            </a:r>
            <a:br>
              <a:rPr lang="zh-CN" altLang="en-US" sz="48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zh-CN" altLang="en-US" sz="4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23528" y="116632"/>
            <a:ext cx="861060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Summarize the usage of the modal verbs.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5536" y="584982"/>
            <a:ext cx="7856735" cy="489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 can&amp; could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1.—___ I speak to Mr. Wang, please?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—Sorry, he isn’t in now.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can      B. might      C. must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Arial Narrow" panose="020B0606020202030204" pitchFamily="34" charset="0"/>
              </a:rPr>
              <a:t>答案：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Can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表示“允许，同意，能，会，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可以，有时会”</a:t>
            </a:r>
            <a:endParaRPr lang="zh-CN" altLang="en-US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Could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是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can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的过去式，有时候可以用于提出委婉的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请求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,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此时的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could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没有过去的意思。</a:t>
            </a:r>
            <a:endParaRPr lang="zh-CN" altLang="en-US" sz="2400" b="1" dirty="0"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err="1" smtClean="0">
                <a:latin typeface="Arial Narrow" panose="020B0606020202030204" pitchFamily="34" charset="0"/>
              </a:rPr>
              <a:t>Eg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 Could </a:t>
            </a:r>
            <a:r>
              <a:rPr lang="en-US" altLang="zh-CN" sz="2400" b="1" dirty="0">
                <a:latin typeface="Arial Narrow" panose="020B0606020202030204" pitchFamily="34" charset="0"/>
              </a:rPr>
              <a:t>you tell me your telephone number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Arial Narrow" panose="020B0606020202030204" pitchFamily="34" charset="0"/>
              </a:rPr>
              <a:t>　</a:t>
            </a:r>
            <a:r>
              <a:rPr lang="en-US" altLang="zh-CN" sz="2400" b="1" dirty="0">
                <a:latin typeface="Arial Narrow" panose="020B0606020202030204" pitchFamily="34" charset="0"/>
              </a:rPr>
              <a:t>--Yes,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I </a:t>
            </a:r>
            <a:r>
              <a:rPr lang="en-US" altLang="zh-CN" sz="2400" b="1" dirty="0">
                <a:latin typeface="Arial Narrow" panose="020B0606020202030204" pitchFamily="34" charset="0"/>
              </a:rPr>
              <a:t>can. /  -- No, I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</a:t>
            </a:r>
            <a:r>
              <a:rPr lang="en-US" altLang="zh-CN" sz="2400" b="1" dirty="0">
                <a:latin typeface="Arial Narrow" panose="020B0606020202030204" pitchFamily="34" charset="0"/>
              </a:rPr>
              <a:t>can’t. </a:t>
            </a:r>
            <a:r>
              <a:rPr lang="zh-CN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（注意不可以用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could)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其他回答：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Yes, I’d love to./ Sure./ Of course./ Certainly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I’m afraid not.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latin typeface="Arial Narrow" panose="020B0606020202030204" pitchFamily="34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45941" y="4941168"/>
            <a:ext cx="7391422" cy="23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Can</a:t>
            </a:r>
            <a:r>
              <a:rPr lang="zh-CN" alt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表示“可能”，一般用于否定句和疑问句中。</a:t>
            </a:r>
            <a:endParaRPr lang="en-US" altLang="zh-CN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Tom _____ be at home, he went to the cinema with his friends just now.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must        B. mustn’t      C. can’t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Arial Narrow" panose="020B0606020202030204" pitchFamily="34" charset="0"/>
              </a:rPr>
              <a:t>答案：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8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033464"/>
            <a:ext cx="8280920" cy="36277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1.The light  in  the office is off. The teacher ______be there now.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A. may       B. can’t        C.  mustn’t       D.  must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2.His  parents  bought him a large house . It ____be very expensive</a:t>
            </a:r>
            <a:r>
              <a:rPr lang="en-US" altLang="zh-CN" sz="2400" b="1" noProof="0" dirty="0">
                <a:latin typeface="Arial Narrow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    A. must   B.  can    C. mustn’t   D. can’t 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itchFamily="34" charset="0"/>
              </a:rPr>
              <a:t>3. ----Where is Kate?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itchFamily="34" charset="0"/>
              </a:rPr>
              <a:t>    ----I’m not sure. She ___ in the reading room</a:t>
            </a:r>
            <a:r>
              <a:rPr lang="en-US" altLang="zh-CN" sz="2400" b="1" dirty="0">
                <a:latin typeface="Arial Narrow" pitchFamily="34" charset="0"/>
              </a:rPr>
              <a:t>.</a:t>
            </a:r>
            <a:endParaRPr lang="en-US" altLang="zh-CN" sz="2400" b="1" dirty="0" smtClean="0">
              <a:latin typeface="Arial Narrow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itchFamily="34" charset="0"/>
              </a:rPr>
              <a:t>     A. maybe        B. may be     C. must be      D. is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itchFamily="34" charset="0"/>
              </a:rPr>
              <a:t>4. This </a:t>
            </a:r>
            <a:r>
              <a:rPr lang="en-US" altLang="zh-CN" sz="2400" b="1" dirty="0">
                <a:latin typeface="Arial Narrow" pitchFamily="34" charset="0"/>
              </a:rPr>
              <a:t>book ___ Lily’s because her name is on it.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itchFamily="34" charset="0"/>
              </a:rPr>
              <a:t>     A</a:t>
            </a:r>
            <a:r>
              <a:rPr lang="en-US" altLang="zh-CN" sz="2400" b="1" dirty="0">
                <a:latin typeface="Arial Narrow" pitchFamily="34" charset="0"/>
              </a:rPr>
              <a:t>. must is      B. must be     C. can be    D. can’t be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latin typeface="Arial Narrow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724128" y="1988840"/>
            <a:ext cx="576262" cy="63817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724128" y="2785547"/>
            <a:ext cx="576263" cy="6381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6" name="矩形 5"/>
          <p:cNvSpPr/>
          <p:nvPr/>
        </p:nvSpPr>
        <p:spPr>
          <a:xfrm>
            <a:off x="323528" y="20827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 dirty="0" smtClean="0"/>
              <a:t>表猜测性的情态动词有：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may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can’t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must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may</a:t>
            </a:r>
            <a:r>
              <a:rPr lang="zh-CN" altLang="en-US" sz="2400" b="1" dirty="0" smtClean="0"/>
              <a:t>表没把握的猜测。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can’t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表有把握的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否定猜测</a:t>
            </a:r>
            <a:r>
              <a:rPr lang="zh-CN" altLang="en-US" sz="2400" b="1" dirty="0" smtClean="0"/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must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表有把握的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肯定猜测。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1840" y="4081024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07704" y="4797152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7056784" cy="600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may&amp; might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—May I come in?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—Yes, you _____/  —No, you _____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may, may     B. could, can’t     C. may,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can’t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 Narrow" panose="020B0606020202030204" pitchFamily="34" charset="0"/>
              </a:rPr>
              <a:t>答案</a:t>
            </a:r>
            <a:r>
              <a:rPr lang="zh-CN" altLang="en-US" sz="2400" b="1" dirty="0">
                <a:latin typeface="Arial Narrow" panose="020B0606020202030204" pitchFamily="34" charset="0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may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表示“可能，可能性”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，常用语肯定句中说明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说话人同意许可或请求对方许可。</a:t>
            </a:r>
            <a:endParaRPr lang="en-US" altLang="zh-CN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Might</a:t>
            </a:r>
            <a:r>
              <a:rPr lang="zh-CN" altLang="en-US" sz="2400" b="1" dirty="0">
                <a:latin typeface="Arial Narrow" panose="020B0606020202030204" pitchFamily="34" charset="0"/>
              </a:rPr>
              <a:t>是</a:t>
            </a:r>
            <a:r>
              <a:rPr lang="en-US" altLang="zh-CN" sz="2400" b="1" dirty="0">
                <a:latin typeface="Arial Narrow" panose="020B0606020202030204" pitchFamily="34" charset="0"/>
              </a:rPr>
              <a:t>may</a:t>
            </a:r>
            <a:r>
              <a:rPr lang="zh-CN" altLang="en-US" sz="2400" b="1" dirty="0">
                <a:latin typeface="Arial Narrow" panose="020B0606020202030204" pitchFamily="34" charset="0"/>
              </a:rPr>
              <a:t>的过去式</a:t>
            </a:r>
            <a:endParaRPr lang="en-US" altLang="zh-CN" sz="2400" b="1" dirty="0"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Arial Narrow" panose="020B0606020202030204" pitchFamily="34" charset="0"/>
              </a:rPr>
              <a:t>以</a:t>
            </a:r>
            <a:r>
              <a:rPr lang="en-US" altLang="zh-CN" sz="2400" b="1" dirty="0">
                <a:latin typeface="Arial Narrow" panose="020B0606020202030204" pitchFamily="34" charset="0"/>
              </a:rPr>
              <a:t>may</a:t>
            </a:r>
            <a:r>
              <a:rPr lang="zh-CN" altLang="en-US" sz="2400" b="1" dirty="0">
                <a:latin typeface="Arial Narrow" panose="020B0606020202030204" pitchFamily="34" charset="0"/>
              </a:rPr>
              <a:t>开头进行的提问。回答：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Yes</a:t>
            </a:r>
            <a:r>
              <a:rPr lang="zh-CN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please/Yes, you can/may.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No, you’d better not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/ can’t/mustn’t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err="1" smtClean="0">
                <a:solidFill>
                  <a:srgbClr val="0000CC"/>
                </a:solidFill>
                <a:latin typeface="Arial Narrow" pitchFamily="34" charset="0"/>
              </a:rPr>
              <a:t>Eg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. Teachers ____ also make mistakes if they aren’t carful.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      A. must     B. may    C. may be     D.  have to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4365104"/>
            <a:ext cx="283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endParaRPr lang="zh-CN" altLang="en-U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03F5BF5-A7D7-4139-9DF2-36DA06F84A13}"/>
              </a:ext>
            </a:extLst>
          </p:cNvPr>
          <p:cNvSpPr/>
          <p:nvPr/>
        </p:nvSpPr>
        <p:spPr>
          <a:xfrm>
            <a:off x="1043608" y="764704"/>
            <a:ext cx="9108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看完电影后，他发现他的钱包不见了。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________________ the film, he found that his wallet was lost.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我们在听他弹钢琴。 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We are ____________________________________________.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我们每天都看到他出去散步。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We __________________________ every day.</a:t>
            </a:r>
            <a:endParaRPr lang="zh-CN" altLang="en-US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4.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我记得以前见过这个人。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 I _____________________ the man before.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5.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记得拍一些漂亮的照片哦。</a:t>
            </a: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/>
            </a:r>
            <a:b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</a:b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 ________________________ some beautiful photos.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6.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他伸手去够电话，打翻了一个杯子。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He ___________________ the phone and knocked over a glass.</a:t>
            </a:r>
            <a:endParaRPr lang="zh-CN" altLang="en-US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7.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你最好在词典里查一下它。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You’d better ___________________ in the dictionary . </a:t>
            </a: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8.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他正一动不动地站在长城的城墙边。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He is __________________________________ the Great Wall.</a:t>
            </a: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9. </a:t>
            </a:r>
            <a:r>
              <a:rPr lang="zh-CN" alt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每当听到突然的声响，我都心惊胆战。</a:t>
            </a:r>
            <a:endParaRPr lang="en-US" altLang="zh-CN" sz="2000" b="1" dirty="0">
              <a:solidFill>
                <a:prstClr val="black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___________ there was _______________, my blood __________.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61955507-B697-4747-A9AC-91AC0080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060287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After seeing</a:t>
            </a:r>
            <a:endParaRPr lang="zh-CN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33D3505E-D509-4826-9DD3-C65B634A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216" y="1648034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listen</a:t>
            </a:r>
            <a:r>
              <a:rPr lang="en-US" altLang="zh-CN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ing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to </a:t>
            </a: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him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playing </a:t>
            </a:r>
            <a:r>
              <a:rPr lang="en-US" altLang="zh-CN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the piano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DC1C1A36-078F-43D7-AAA8-515D07861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12" y="2270229"/>
            <a:ext cx="4786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see him go for a walk </a:t>
            </a:r>
            <a:endParaRPr lang="zh-CN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DA5E0C6A-6EA0-40E9-B8E4-C747650A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25" y="2886146"/>
            <a:ext cx="364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remember seeing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E7C7CD8C-2687-412F-9C7D-A1CFF765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433" y="3473893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Remember to take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23CD7D64-2132-44E3-8FE2-6D41FCD1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4104755"/>
            <a:ext cx="3357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reach</a:t>
            </a:r>
            <a:r>
              <a:rPr lang="en-US" altLang="zh-CN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ed</a:t>
            </a:r>
            <a:r>
              <a:rPr lang="en-US" altLang="zh-CN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out</a:t>
            </a:r>
            <a:r>
              <a:rPr lang="en-US" altLang="zh-CN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for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CC7C7BBC-1BD4-40A9-96F8-B89204E1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229" y="4735399"/>
            <a:ext cx="2714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look </a:t>
            </a:r>
            <a:r>
              <a:rPr lang="en-US" altLang="zh-CN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it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up </a:t>
            </a:r>
            <a:endParaRPr lang="zh-CN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0C366994-9C17-445E-A424-0B376CE1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5366152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</a:rPr>
              <a:t>stand</a:t>
            </a:r>
            <a:r>
              <a:rPr lang="en-US" altLang="zh-CN" sz="2000" b="1" dirty="0">
                <a:solidFill>
                  <a:srgbClr val="0000FF"/>
                </a:solidFill>
                <a:latin typeface="Arial Narrow" pitchFamily="34" charset="0"/>
              </a:rPr>
              <a:t>ing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</a:rPr>
              <a:t> very still </a:t>
            </a:r>
            <a:r>
              <a:rPr lang="en-US" altLang="zh-CN" sz="2000" b="1" dirty="0">
                <a:solidFill>
                  <a:srgbClr val="0000FF"/>
                </a:solidFill>
                <a:latin typeface="Arial Narrow" pitchFamily="34" charset="0"/>
              </a:rPr>
              <a:t>on the edge of </a:t>
            </a:r>
            <a:endParaRPr lang="zh-CN" altLang="en-US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6C93D323-A514-4BDC-B7E8-32444899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257" y="5940648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went cold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3C2F1E-56B0-4F00-88F8-B7B151F4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12" y="5933352"/>
            <a:ext cx="1249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Every time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AC988A80-C501-4D0A-9F59-E9823B17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28" y="5940648"/>
            <a:ext cx="171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 sudden noise</a:t>
            </a:r>
            <a:endParaRPr lang="zh-CN" altLang="en-U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9144000" cy="4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3. must&amp; have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</a:t>
            </a:r>
            <a:endParaRPr lang="en-US" altLang="zh-CN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9552" y="620688"/>
            <a:ext cx="9144000" cy="60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must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还表示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主观看法表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必须，应该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” ,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否定时表“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禁止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”</a:t>
            </a:r>
            <a:endParaRPr lang="zh-CN" altLang="en-US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用于第一人称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(I/we)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表示义务、有必要    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Cars ________________when the traffic light change to red.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2)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用于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第二、三人称表示命令和要求          </a:t>
            </a:r>
          </a:p>
          <a:p>
            <a:pPr marL="342831" indent="-342831">
              <a:lnSpc>
                <a:spcPts val="3300"/>
              </a:lnSpc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你在阅览室要保持安静</a:t>
            </a:r>
            <a:endParaRPr lang="en-US" altLang="zh-CN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342831" indent="-342831">
              <a:lnSpc>
                <a:spcPts val="3300"/>
              </a:lnSpc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You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must keep quiet in the reading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room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</a:p>
          <a:p>
            <a:pPr marL="342831" indent="-342831">
              <a:lnSpc>
                <a:spcPts val="33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Must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用于一般疑问句时，回答通常是：</a:t>
            </a:r>
            <a:endParaRPr lang="en-US" altLang="zh-CN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831" indent="-342831">
              <a:lnSpc>
                <a:spcPts val="33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Yes, you must. / No, you needn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’t./ No, you don’t have to.</a:t>
            </a:r>
            <a:endParaRPr lang="en-US" altLang="zh-CN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have to 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是表示说话人的客观看法，强调客观要求，</a:t>
            </a:r>
            <a:endParaRPr lang="en-US" altLang="zh-CN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各种人称和数的变化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  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err="1" smtClean="0">
                <a:solidFill>
                  <a:srgbClr val="0000CC"/>
                </a:solidFill>
                <a:latin typeface="Arial Narrow" pitchFamily="34" charset="0"/>
              </a:rPr>
              <a:t>Eg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. I would like to go to the party, but I ___ finish my homework.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      A. must      B. have to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    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C. mustn’t       D. can’t</a:t>
            </a:r>
          </a:p>
          <a:p>
            <a:pPr marL="342831" indent="-34283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endParaRPr lang="zh-CN" altLang="en-US" sz="2400" b="1" dirty="0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1916832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must stop 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52292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9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9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36712"/>
            <a:ext cx="7092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 Narrow" panose="020B0606020202030204" pitchFamily="34" charset="0"/>
              </a:rPr>
              <a:t>need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既可作情态动词，又可作实意动词。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need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做情态动词，后接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动词原形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主要用于否定或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疑句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中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need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作实意动词，后接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名词，代词或动词不定式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，有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人称、时态和数的变化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r>
              <a:rPr lang="zh-CN" altLang="en-US" sz="2400" b="1" dirty="0" smtClean="0">
                <a:latin typeface="Arial Narrow" panose="020B0606020202030204" pitchFamily="34" charset="0"/>
              </a:rPr>
              <a:t>他无需担心这件事。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He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needn’t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worry about it.</a:t>
            </a: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He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doesn’t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need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worry about it.</a:t>
            </a:r>
          </a:p>
          <a:p>
            <a:r>
              <a:rPr lang="zh-CN" altLang="en-US" sz="2400" b="1" dirty="0" smtClean="0">
                <a:latin typeface="Arial Narrow" panose="020B0606020202030204" pitchFamily="34" charset="0"/>
              </a:rPr>
              <a:t>我们需要告诉他真相。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We need to tell him the truth.</a:t>
            </a:r>
          </a:p>
          <a:p>
            <a:r>
              <a:rPr lang="en-US" altLang="zh-CN" sz="2400" b="1" dirty="0" err="1" smtClean="0">
                <a:latin typeface="Arial Narrow" panose="020B0606020202030204" pitchFamily="34" charset="0"/>
              </a:rPr>
              <a:t>Eg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 You ____ go with us.</a:t>
            </a:r>
          </a:p>
          <a:p>
            <a:r>
              <a:rPr lang="en-US" altLang="zh-CN" sz="2400" b="1" dirty="0" smtClean="0">
                <a:latin typeface="Arial Narrow" panose="020B0606020202030204" pitchFamily="34" charset="0"/>
              </a:rPr>
              <a:t>        A. don’t need             B. needn’t to  </a:t>
            </a:r>
          </a:p>
          <a:p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C. don’t need to         </a:t>
            </a:r>
          </a:p>
          <a:p>
            <a:endParaRPr lang="en-US" altLang="zh-CN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509120"/>
            <a:ext cx="132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b="1" dirty="0" smtClean="0"/>
              <a:t>其他的情态动词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920" y="1475656"/>
            <a:ext cx="7488832" cy="3600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shall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应该（否定式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shan’t/shall not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）表示义务、许诺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should 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应该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否定式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shouldn’t )</a:t>
            </a:r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表示义务、推测</a:t>
            </a:r>
            <a:endParaRPr lang="en-US" altLang="zh-CN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zh-CN" alt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你不应该看不起别人。</a:t>
            </a:r>
            <a:endParaRPr lang="en-US" altLang="zh-CN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You shouldn’t look down on others.</a:t>
            </a:r>
            <a:endParaRPr lang="zh-CN" altLang="en-US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will   (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过去式为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would)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决心，愿望，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would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也可以用于现在时，语气比较委婉。</a:t>
            </a:r>
          </a:p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注意：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will you…?/Would you like…?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表示肯定含义的请求劝说时，疑问句中一般用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600" b="1" dirty="0" smtClean="0"/>
              <a:t>表示请求对方做某</a:t>
            </a:r>
            <a:r>
              <a:rPr lang="zh-CN" altLang="en-US" sz="2600" b="1" dirty="0" smtClean="0"/>
              <a:t>事</a:t>
            </a:r>
            <a:r>
              <a:rPr lang="zh-CN" altLang="en-US" sz="2600" b="1" dirty="0" smtClean="0"/>
              <a:t>或劝告</a:t>
            </a:r>
            <a:endParaRPr lang="zh-CN" altLang="en-US" sz="2600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08720"/>
            <a:ext cx="91440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1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）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Will/ Would/ Could you (please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do sht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./ please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 do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?</a:t>
            </a:r>
          </a:p>
          <a:p>
            <a:pPr eaLnBrk="1" hangingPunct="1"/>
            <a:r>
              <a:rPr lang="zh-CN" altLang="en-US" sz="2400" b="1" dirty="0" smtClean="0">
                <a:latin typeface="Arial Narrow" panose="020B0606020202030204" pitchFamily="34" charset="0"/>
              </a:rPr>
              <a:t>      你可以帮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我拿这个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手提箱吗？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Would you please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help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me with the suitcase?</a:t>
            </a:r>
          </a:p>
          <a:p>
            <a:pPr eaLnBrk="1" hangingPunct="1"/>
            <a:r>
              <a:rPr lang="zh-CN" altLang="en-US" sz="2400" b="1" dirty="0" smtClean="0">
                <a:latin typeface="Arial Narrow" panose="020B0606020202030204" pitchFamily="34" charset="0"/>
              </a:rPr>
              <a:t>       你可以不要玩电脑游戏吗？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Would you please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not play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computer games?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Sorry, I won’t.</a:t>
            </a: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2) Would you mind (sb.) do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ing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</a:t>
            </a:r>
            <a:r>
              <a:rPr lang="en-US" altLang="zh-CN" sz="2400" b="1" dirty="0" err="1" smtClean="0">
                <a:latin typeface="Arial Narrow" panose="020B0606020202030204" pitchFamily="34" charset="0"/>
              </a:rPr>
              <a:t>sth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…?</a:t>
            </a:r>
          </a:p>
          <a:p>
            <a:pPr eaLnBrk="1" hangingPunct="1"/>
            <a:r>
              <a:rPr lang="zh-CN" altLang="en-US" sz="2400" b="1" dirty="0" smtClean="0">
                <a:latin typeface="Arial Narrow" panose="020B0606020202030204" pitchFamily="34" charset="0"/>
              </a:rPr>
              <a:t>     你介意吧音乐关小点儿声吗？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好的。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     ---Would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you mind turn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ing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down the music?</a:t>
            </a: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     ---No, not at all./ Sorry, I’ll turn it down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</a:t>
            </a:r>
          </a:p>
          <a:p>
            <a:pPr eaLnBrk="1" hangingPunct="1"/>
            <a:r>
              <a:rPr lang="en-US" altLang="zh-CN" sz="2400" b="1" dirty="0" smtClean="0">
                <a:latin typeface="Arial Narrow" panose="020B0606020202030204" pitchFamily="34" charset="0"/>
              </a:rPr>
              <a:t>3) had better (not) do </a:t>
            </a:r>
            <a:r>
              <a:rPr lang="en-US" altLang="zh-CN" sz="2400" b="1" dirty="0" err="1" smtClean="0">
                <a:latin typeface="Arial Narrow" panose="020B0606020202030204" pitchFamily="34" charset="0"/>
              </a:rPr>
              <a:t>sth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</a:t>
            </a:r>
          </a:p>
          <a:p>
            <a:pPr eaLnBrk="1" hangingPunct="1"/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</a:t>
            </a:r>
            <a:r>
              <a:rPr lang="zh-CN" altLang="en-US" sz="2400" b="1" dirty="0" smtClean="0">
                <a:latin typeface="Arial Narrow" panose="020B0606020202030204" pitchFamily="34" charset="0"/>
              </a:rPr>
              <a:t>你最好不要去人员密集的地方。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You’d better not go somewhere crowded.</a:t>
            </a:r>
            <a:endParaRPr lang="en-US" altLang="zh-CN" sz="2400" b="1" dirty="0" smtClean="0">
              <a:latin typeface="Arial Narrow" panose="020B0606020202030204" pitchFamily="34" charset="0"/>
            </a:endParaRPr>
          </a:p>
          <a:p>
            <a:pPr eaLnBrk="1" hangingPunct="1"/>
            <a:endParaRPr lang="en-US" altLang="zh-CN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4038600" cy="50405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2400" dirty="0" smtClean="0">
                <a:latin typeface="Arial Black" pitchFamily="34" charset="0"/>
              </a:rPr>
              <a:t>Practice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928992" cy="55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1. -- </a:t>
            </a:r>
            <a:r>
              <a:rPr lang="en-US" altLang="zh-CN" sz="2400" b="1" dirty="0">
                <a:latin typeface="Arial Narrow" panose="020B0606020202030204" pitchFamily="34" charset="0"/>
              </a:rPr>
              <a:t>_____ you come with me to Lang Lang’s piano concert this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evening</a:t>
            </a:r>
            <a:r>
              <a:rPr lang="en-US" altLang="zh-CN" sz="2400" b="1" dirty="0">
                <a:latin typeface="Arial Narrow" panose="020B0606020202030204" pitchFamily="34" charset="0"/>
              </a:rPr>
              <a:t>?</a:t>
            </a:r>
            <a:endParaRPr lang="zh-CN" altLang="zh-CN" sz="2400" b="1" dirty="0">
              <a:latin typeface="Arial Narrow" panose="020B0606020202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-- </a:t>
            </a:r>
            <a:r>
              <a:rPr lang="en-US" altLang="zh-CN" sz="2400" b="1" dirty="0">
                <a:latin typeface="Arial Narrow" panose="020B0606020202030204" pitchFamily="34" charset="0"/>
              </a:rPr>
              <a:t>I’d love to, but I have to study for my math test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</a:t>
            </a:r>
            <a:endParaRPr lang="zh-CN" altLang="zh-CN" sz="2400" b="1" dirty="0">
              <a:latin typeface="Arial Narrow" panose="020B0606020202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    A</a:t>
            </a:r>
            <a:r>
              <a:rPr lang="en-US" altLang="zh-CN" sz="2400" b="1" dirty="0">
                <a:latin typeface="Arial Narrow" panose="020B0606020202030204" pitchFamily="34" charset="0"/>
              </a:rPr>
              <a:t>. Should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B. May 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latin typeface="Arial Narrow" panose="020B0606020202030204" pitchFamily="34" charset="0"/>
              </a:rPr>
              <a:t>C. Must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D. Can</a:t>
            </a:r>
            <a:endParaRPr lang="zh-CN" altLang="zh-CN" sz="2400" b="1" dirty="0">
              <a:latin typeface="Arial Narrow" panose="020B0606020202030204" pitchFamily="34" charset="0"/>
            </a:endParaRP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2</a:t>
            </a:r>
            <a:r>
              <a:rPr lang="en-US" altLang="zh-CN" sz="2400" b="1" dirty="0">
                <a:latin typeface="Arial Narrow" panose="020B0606020202030204" pitchFamily="34" charset="0"/>
              </a:rPr>
              <a:t>.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--I </a:t>
            </a:r>
            <a:r>
              <a:rPr lang="en-US" altLang="zh-CN" sz="2400" b="1" dirty="0">
                <a:latin typeface="Arial Narrow" panose="020B0606020202030204" pitchFamily="34" charset="0"/>
              </a:rPr>
              <a:t>saw Kevin in the supermarket this morning.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--No</a:t>
            </a:r>
            <a:r>
              <a:rPr lang="en-US" altLang="zh-CN" sz="2400" b="1" dirty="0">
                <a:latin typeface="Arial Narrow" panose="020B0606020202030204" pitchFamily="34" charset="0"/>
              </a:rPr>
              <a:t>, it __ him. He moved to Canada last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week</a:t>
            </a:r>
            <a:endParaRPr lang="en-US" altLang="zh-CN" sz="2400" b="1" dirty="0">
              <a:latin typeface="Arial Narrow" panose="020B0606020202030204" pitchFamily="34" charset="0"/>
            </a:endParaRP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A. can be          B. must be   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C. can’t be         D. mustn’t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be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3.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--My </a:t>
            </a:r>
            <a:r>
              <a:rPr lang="en-US" altLang="zh-CN" sz="2400" b="1" dirty="0">
                <a:latin typeface="Arial Narrow" panose="020B0606020202030204" pitchFamily="34" charset="0"/>
              </a:rPr>
              <a:t>shoes are worn out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        --____.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A. Can’t they be mended?          B. Let </a:t>
            </a:r>
            <a:r>
              <a:rPr lang="en-US" altLang="zh-CN" sz="2400" b="1" dirty="0">
                <a:latin typeface="Arial Narrow" panose="020B0606020202030204" pitchFamily="34" charset="0"/>
              </a:rPr>
              <a:t>me have a look at it.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C. How </a:t>
            </a:r>
            <a:r>
              <a:rPr lang="en-US" altLang="zh-CN" sz="2400" b="1" dirty="0">
                <a:latin typeface="Arial Narrow" panose="020B0606020202030204" pitchFamily="34" charset="0"/>
              </a:rPr>
              <a:t>much do they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cost?        D. Can’t </a:t>
            </a:r>
            <a:r>
              <a:rPr lang="en-US" altLang="zh-CN" sz="2400" b="1" dirty="0">
                <a:latin typeface="Arial Narrow" panose="020B0606020202030204" pitchFamily="34" charset="0"/>
              </a:rPr>
              <a:t>they mended?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4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.--Is </a:t>
            </a:r>
            <a:r>
              <a:rPr lang="en-US" altLang="zh-CN" sz="2400" b="1" dirty="0">
                <a:latin typeface="Arial Narrow" panose="020B0606020202030204" pitchFamily="34" charset="0"/>
              </a:rPr>
              <a:t>Mr. Smith in his office now?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--No</a:t>
            </a:r>
            <a:r>
              <a:rPr lang="en-US" altLang="zh-CN" sz="2400" b="1" dirty="0">
                <a:latin typeface="Arial Narrow" panose="020B0606020202030204" pitchFamily="34" charset="0"/>
              </a:rPr>
              <a:t>, he ___ there. I ___ him in the library a minute ago.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latin typeface="Arial Narrow" panose="020B0606020202030204" pitchFamily="34" charset="0"/>
              </a:rPr>
              <a:t>A. may be, see        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B</a:t>
            </a:r>
            <a:r>
              <a:rPr lang="en-US" altLang="zh-CN" sz="2400" b="1" dirty="0">
                <a:latin typeface="Arial Narrow" panose="020B0606020202030204" pitchFamily="34" charset="0"/>
              </a:rPr>
              <a:t>. can’t be, see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latin typeface="Arial Narrow" panose="020B0606020202030204" pitchFamily="34" charset="0"/>
              </a:rPr>
              <a:t>C. mustn’t be, saw 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D</a:t>
            </a:r>
            <a:r>
              <a:rPr lang="en-US" altLang="zh-CN" sz="2400" b="1" dirty="0">
                <a:latin typeface="Arial Narrow" panose="020B0606020202030204" pitchFamily="34" charset="0"/>
              </a:rPr>
              <a:t>. can’t be, saw 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5.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--___ </a:t>
            </a:r>
            <a:r>
              <a:rPr lang="en-US" altLang="zh-CN" sz="2400" b="1" dirty="0">
                <a:latin typeface="Arial Narrow" panose="020B0606020202030204" pitchFamily="34" charset="0"/>
              </a:rPr>
              <a:t>you turn down your radio,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please?     -- </a:t>
            </a:r>
            <a:r>
              <a:rPr lang="en-US" altLang="zh-CN" sz="2400" b="1" dirty="0">
                <a:latin typeface="Arial Narrow" panose="020B0606020202030204" pitchFamily="34" charset="0"/>
              </a:rPr>
              <a:t>Yes, I can.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A</a:t>
            </a:r>
            <a:r>
              <a:rPr lang="en-US" altLang="zh-CN" sz="2400" b="1" dirty="0">
                <a:latin typeface="Arial Narrow" panose="020B0606020202030204" pitchFamily="34" charset="0"/>
              </a:rPr>
              <a:t>. May  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B</a:t>
            </a:r>
            <a:r>
              <a:rPr lang="en-US" altLang="zh-CN" sz="2400" b="1" dirty="0">
                <a:latin typeface="Arial Narrow" panose="020B0606020202030204" pitchFamily="34" charset="0"/>
              </a:rPr>
              <a:t>. Need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C. Must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D</a:t>
            </a:r>
            <a:r>
              <a:rPr lang="en-US" altLang="zh-CN" sz="2400" b="1" dirty="0">
                <a:latin typeface="Arial Narrow" panose="020B0606020202030204" pitchFamily="34" charset="0"/>
              </a:rPr>
              <a:t>. Can </a:t>
            </a:r>
          </a:p>
          <a:p>
            <a:pPr marL="342831" indent="-34283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latin typeface="Arial Narrow" panose="020B0606020202030204" pitchFamily="34" charset="0"/>
            </a:endParaRPr>
          </a:p>
        </p:txBody>
      </p:sp>
      <p:pic>
        <p:nvPicPr>
          <p:cNvPr id="84996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52" y="3573016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157192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8" y="5805264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755576" y="620688"/>
            <a:ext cx="7811467" cy="63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6" rIns="91431" bIns="45716">
            <a:spAutoFit/>
          </a:bodyPr>
          <a:lstStyle/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6. Everyone ____ go through the security check(</a:t>
            </a:r>
            <a:r>
              <a:rPr lang="zh-CN" altLang="en-U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安检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) when entering the World Expo Park.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A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. can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B. may 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C. must 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D. ought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7.-Can I wear any clothes I like to school?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-No, you can’t. You __ wear a uniform.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A.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might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B. must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C</a:t>
            </a:r>
            <a:r>
              <a:rPr lang="en-US" altLang="zh-CN" sz="2400" b="1" dirty="0">
                <a:latin typeface="Arial Narrow" panose="020B0606020202030204" pitchFamily="34" charset="0"/>
              </a:rPr>
              <a:t>. will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D. would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8. –How was the youth club last night, Mark?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--It was great fun. You ___ come.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A. must   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B. can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C. should 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</a:t>
            </a:r>
            <a:r>
              <a:rPr lang="en-US" altLang="zh-CN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D. may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9.—It’s such a long way! What shall I do?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--You ____ take my car if you want.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A</a:t>
            </a:r>
            <a:r>
              <a:rPr lang="en-US" altLang="zh-CN" sz="2400" b="1" dirty="0">
                <a:latin typeface="Arial Narrow" panose="020B0606020202030204" pitchFamily="34" charset="0"/>
              </a:rPr>
              <a:t>. will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B. must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C. may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    </a:t>
            </a:r>
            <a:r>
              <a:rPr lang="en-US" altLang="zh-CN" sz="2400" b="1" dirty="0">
                <a:latin typeface="Arial Narrow" panose="020B0606020202030204" pitchFamily="34" charset="0"/>
              </a:rPr>
              <a:t>D.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shall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10.—What will the weather be like tomorrow?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  --It ___ be rainy, cloudy or sunny. Who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knows</a:t>
            </a:r>
            <a:r>
              <a:rPr lang="en-US" altLang="zh-CN" sz="2400" b="1" dirty="0">
                <a:latin typeface="Arial Narrow" panose="020B0606020202030204" pitchFamily="34" charset="0"/>
              </a:rPr>
              <a:t>?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Arial Narrow" panose="020B0606020202030204" pitchFamily="34" charset="0"/>
              </a:rPr>
              <a:t>     A. must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latin typeface="Arial Narrow" panose="020B0606020202030204" pitchFamily="34" charset="0"/>
              </a:rPr>
              <a:t>B. might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 </a:t>
            </a:r>
            <a:r>
              <a:rPr lang="en-US" altLang="zh-CN" sz="2400" b="1" dirty="0">
                <a:latin typeface="Arial Narrow" panose="020B0606020202030204" pitchFamily="34" charset="0"/>
              </a:rPr>
              <a:t>C. shall 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    </a:t>
            </a:r>
            <a:r>
              <a:rPr lang="en-US" altLang="zh-CN" sz="2400" b="1" dirty="0">
                <a:latin typeface="Arial Narrow" panose="020B0606020202030204" pitchFamily="34" charset="0"/>
              </a:rPr>
              <a:t>D. should</a:t>
            </a: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latin typeface="Arial Narrow" panose="020B0606020202030204" pitchFamily="34" charset="0"/>
            </a:endParaRPr>
          </a:p>
          <a:p>
            <a:pPr marL="342831" indent="-3428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20332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25144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图片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805264"/>
            <a:ext cx="504056" cy="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A2E0306-266C-42FF-BA4D-09A4CB495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907" y="3452378"/>
            <a:ext cx="363259" cy="2724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134" y="3308945"/>
            <a:ext cx="423514" cy="298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c</a:t>
            </a:r>
          </a:p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b</a:t>
            </a:r>
          </a:p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e</a:t>
            </a:r>
          </a:p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f</a:t>
            </a:r>
          </a:p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37CD318-87B4-404A-9497-C0EBF5291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7697" y="1052736"/>
            <a:ext cx="4568445" cy="2184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3B3F520-861D-40BC-85F1-184E8DD35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3501008"/>
            <a:ext cx="5976664" cy="26803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678CA38-ED8D-4854-8F59-43430C051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383083"/>
            <a:ext cx="7144728" cy="47521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A9E7C221-A2DB-46E2-9A91-63D057174599}"/>
              </a:ext>
            </a:extLst>
          </p:cNvPr>
          <p:cNvSpPr/>
          <p:nvPr/>
        </p:nvSpPr>
        <p:spPr>
          <a:xfrm>
            <a:off x="3059832" y="4893121"/>
            <a:ext cx="172819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B3C413E8-7B17-4F95-B47E-82540B4FF4EC}"/>
              </a:ext>
            </a:extLst>
          </p:cNvPr>
          <p:cNvSpPr/>
          <p:nvPr/>
        </p:nvSpPr>
        <p:spPr>
          <a:xfrm>
            <a:off x="3275856" y="4029025"/>
            <a:ext cx="360040" cy="28803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7B9C2785-5D88-4AD9-8DB3-2EEC57D749B1}"/>
              </a:ext>
            </a:extLst>
          </p:cNvPr>
          <p:cNvSpPr/>
          <p:nvPr/>
        </p:nvSpPr>
        <p:spPr>
          <a:xfrm>
            <a:off x="3635896" y="5816783"/>
            <a:ext cx="576064" cy="3600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3178B7A-27F5-40AA-BF32-D22FF24AF3C4}"/>
              </a:ext>
            </a:extLst>
          </p:cNvPr>
          <p:cNvSpPr txBox="1"/>
          <p:nvPr/>
        </p:nvSpPr>
        <p:spPr>
          <a:xfrm>
            <a:off x="5076056" y="575721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禁止酒驾。</a:t>
            </a:r>
          </a:p>
        </p:txBody>
      </p:sp>
    </p:spTree>
    <p:extLst>
      <p:ext uri="{BB962C8B-B14F-4D97-AF65-F5344CB8AC3E}">
        <p14:creationId xmlns:p14="http://schemas.microsoft.com/office/powerpoint/2010/main" val="13391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3528392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Arial Narrow" pitchFamily="34" charset="0"/>
              </a:rPr>
              <a:t>Visitors please note: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Dos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Check in </a:t>
            </a:r>
            <a:r>
              <a:rPr lang="en-US" altLang="zh-CN" sz="2000" b="1" dirty="0" smtClean="0">
                <a:latin typeface="Arial Narrow" pitchFamily="34" charset="0"/>
              </a:rPr>
              <a:t>at the main gate 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  when you come to the 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  centre.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Climb with some one.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Wear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a hard hat at all times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Wear the correct climbing 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  shoes.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Wear comfortable clothes.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262" y="628122"/>
            <a:ext cx="777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 Narrow" pitchFamily="34" charset="0"/>
              </a:rPr>
              <a:t>Activity 2. Read the list of rules and write sentences using </a:t>
            </a:r>
            <a:r>
              <a:rPr lang="en-US" altLang="zh-CN" sz="2000" b="1" i="1" dirty="0" smtClean="0">
                <a:latin typeface="Arial Narrow" pitchFamily="34" charset="0"/>
              </a:rPr>
              <a:t>must, mustn’t should or shouldn’t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1538232"/>
            <a:ext cx="3348278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20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Don’ts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Don’t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climb without rope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Don’t eat or drink anywhere 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  except in the restaurant.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Don’t listen to personal </a:t>
            </a:r>
          </a:p>
          <a:p>
            <a:r>
              <a:rPr lang="en-US" altLang="zh-CN" sz="2000" b="1" dirty="0" smtClean="0">
                <a:latin typeface="Arial Narrow" pitchFamily="34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music player </a:t>
            </a:r>
            <a:r>
              <a:rPr lang="en-US" altLang="zh-CN" sz="2000" b="1" dirty="0" smtClean="0">
                <a:latin typeface="Arial Narrow" pitchFamily="34" charset="0"/>
              </a:rPr>
              <a:t>while climbing.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 Narrow" pitchFamily="34" charset="0"/>
              </a:rPr>
              <a:t>Don’t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talk on a mobile 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  phone </a:t>
            </a:r>
            <a:r>
              <a:rPr lang="en-US" altLang="zh-CN" sz="2000" b="1" dirty="0" smtClean="0">
                <a:latin typeface="Arial Narrow" pitchFamily="34" charset="0"/>
              </a:rPr>
              <a:t>while climbing.</a:t>
            </a:r>
          </a:p>
          <a:p>
            <a:endParaRPr lang="en-US" altLang="zh-CN" sz="20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65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latin typeface="Arial Black" pitchFamily="34" charset="0"/>
              </a:rPr>
              <a:t>Eg</a:t>
            </a:r>
            <a:r>
              <a:rPr lang="en-US" altLang="zh-CN" sz="2000" b="1" dirty="0" smtClean="0">
                <a:latin typeface="Arial Black" pitchFamily="34" charset="0"/>
              </a:rPr>
              <a:t>. You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Black" pitchFamily="34" charset="0"/>
              </a:rPr>
              <a:t>must check in </a:t>
            </a:r>
            <a:r>
              <a:rPr lang="en-US" altLang="zh-CN" sz="2000" b="1" dirty="0" smtClean="0">
                <a:latin typeface="Arial Black" pitchFamily="34" charset="0"/>
              </a:rPr>
              <a:t>at the main gate when   </a:t>
            </a:r>
          </a:p>
          <a:p>
            <a:r>
              <a:rPr lang="en-US" altLang="zh-CN" sz="2000" b="1" dirty="0" smtClean="0">
                <a:latin typeface="Arial Black" pitchFamily="34" charset="0"/>
              </a:rPr>
              <a:t>       you come to the centre.</a:t>
            </a:r>
          </a:p>
          <a:p>
            <a:r>
              <a:rPr lang="en-US" altLang="zh-CN" sz="2000" b="1" dirty="0" smtClean="0">
                <a:latin typeface="Arial Black" pitchFamily="34" charset="0"/>
              </a:rPr>
              <a:t>       You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Black" pitchFamily="34" charset="0"/>
              </a:rPr>
              <a:t>mustn’t climb </a:t>
            </a:r>
            <a:r>
              <a:rPr lang="en-US" altLang="zh-CN" sz="2000" b="1" dirty="0" smtClean="0">
                <a:latin typeface="Arial Black" pitchFamily="34" charset="0"/>
              </a:rPr>
              <a:t>without rope.</a:t>
            </a:r>
            <a:endParaRPr lang="zh-CN" alt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10. </a:t>
            </a:r>
            <a:r>
              <a:rPr lang="zh-CN" altLang="en-US" sz="2000" b="1" dirty="0" smtClean="0">
                <a:solidFill>
                  <a:prstClr val="black"/>
                </a:solidFill>
                <a:latin typeface="Arial Narrow" pitchFamily="34" charset="0"/>
              </a:rPr>
              <a:t>因为咳嗽，我直到</a:t>
            </a:r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Arial Narrow" pitchFamily="34" charset="0"/>
              </a:rPr>
              <a:t>点才睡着。</a:t>
            </a:r>
            <a:endParaRPr lang="en-US" altLang="zh-CN" sz="2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  I _______________________3 o’clock because of the cough.</a:t>
            </a: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11. </a:t>
            </a:r>
            <a:r>
              <a:rPr lang="zh-CN" altLang="en-US" sz="2000" b="1" dirty="0" smtClean="0">
                <a:solidFill>
                  <a:prstClr val="black"/>
                </a:solidFill>
                <a:latin typeface="Arial Narrow" pitchFamily="34" charset="0"/>
              </a:rPr>
              <a:t>我们已经出发去上海了。</a:t>
            </a:r>
            <a:endParaRPr lang="en-US" altLang="zh-CN" sz="2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  We have ______________Shanghai.</a:t>
            </a: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12. </a:t>
            </a:r>
            <a:r>
              <a:rPr lang="zh-CN" altLang="en-US" sz="2000" b="1" dirty="0" smtClean="0">
                <a:solidFill>
                  <a:prstClr val="black"/>
                </a:solidFill>
                <a:latin typeface="Arial Narrow" pitchFamily="34" charset="0"/>
              </a:rPr>
              <a:t>你最好小心那只老虎，不要靠得它太近。</a:t>
            </a:r>
            <a:endParaRPr lang="en-US" altLang="zh-CN" sz="2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   You ____________________________the tiger and not get too close to it.</a:t>
            </a: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13.</a:t>
            </a:r>
            <a:r>
              <a:rPr lang="zh-CN" altLang="en-US" sz="2000" b="1" dirty="0" smtClean="0">
                <a:solidFill>
                  <a:prstClr val="black"/>
                </a:solidFill>
                <a:latin typeface="Arial Narrow" pitchFamily="34" charset="0"/>
              </a:rPr>
              <a:t>我们常常在海边玩得很开心。</a:t>
            </a:r>
            <a:endParaRPr lang="en-US" altLang="zh-CN" sz="2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514350" indent="-514350"/>
            <a:r>
              <a:rPr lang="en-US" altLang="zh-CN" sz="2000" b="1" dirty="0" smtClean="0">
                <a:solidFill>
                  <a:prstClr val="black"/>
                </a:solidFill>
                <a:latin typeface="Arial Narrow" pitchFamily="34" charset="0"/>
              </a:rPr>
              <a:t>    We often _________________________on the beach.</a:t>
            </a:r>
          </a:p>
          <a:p>
            <a:pPr marL="514350" indent="-514350"/>
            <a:endParaRPr lang="zh-CN" alt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169931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didn’t fall asleep until </a:t>
            </a:r>
            <a:endParaRPr lang="zh-CN" altLang="en-US" sz="2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2320895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set out for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294048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had better be careful of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9324" y="3827711"/>
            <a:ext cx="2410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have fun playing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759" cy="63485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000099"/>
                </a:solidFill>
                <a:latin typeface="Arial Narrow" pitchFamily="34" charset="0"/>
                <a:ea typeface="黑体" pitchFamily="2" charset="-122"/>
              </a:rPr>
              <a:t>单项选择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6044"/>
            <a:ext cx="8892480" cy="64840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1. </a:t>
            </a:r>
            <a:r>
              <a:rPr lang="zh-CN" altLang="en-US" sz="2800" b="1" dirty="0" smtClean="0">
                <a:latin typeface="Arial Narrow" pitchFamily="34" charset="0"/>
              </a:rPr>
              <a:t>－</a:t>
            </a:r>
            <a:r>
              <a:rPr lang="en-US" altLang="zh-CN" sz="2800" b="1" dirty="0" smtClean="0">
                <a:latin typeface="Arial Narrow" pitchFamily="34" charset="0"/>
              </a:rPr>
              <a:t>Don’t make a ___ in the library, Bill.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</a:t>
            </a:r>
            <a:r>
              <a:rPr lang="zh-CN" altLang="en-US" sz="2800" b="1" dirty="0" smtClean="0">
                <a:latin typeface="Arial Narrow" pitchFamily="34" charset="0"/>
              </a:rPr>
              <a:t>－</a:t>
            </a:r>
            <a:r>
              <a:rPr lang="en-US" altLang="zh-CN" sz="2800" b="1" dirty="0" smtClean="0">
                <a:latin typeface="Arial Narrow" pitchFamily="34" charset="0"/>
              </a:rPr>
              <a:t>Sorry, I won’t do that again.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A. voice   B. noise   C. sound   D. singing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2. </a:t>
            </a:r>
            <a:r>
              <a:rPr lang="zh-CN" altLang="en-US" sz="2800" b="1" dirty="0" smtClean="0">
                <a:latin typeface="Arial Narrow" pitchFamily="34" charset="0"/>
              </a:rPr>
              <a:t>－</a:t>
            </a:r>
            <a:r>
              <a:rPr lang="en-US" altLang="zh-CN" sz="2800" b="1" dirty="0" smtClean="0">
                <a:latin typeface="Arial Narrow" pitchFamily="34" charset="0"/>
              </a:rPr>
              <a:t>Where’s Mr. Yu, do you know?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</a:t>
            </a:r>
            <a:r>
              <a:rPr lang="zh-CN" altLang="en-US" sz="2800" b="1" dirty="0" smtClean="0">
                <a:latin typeface="Arial Narrow" pitchFamily="34" charset="0"/>
              </a:rPr>
              <a:t>－</a:t>
            </a:r>
            <a:r>
              <a:rPr lang="en-US" altLang="zh-CN" sz="2800" b="1" dirty="0" smtClean="0">
                <a:latin typeface="Arial Narrow" pitchFamily="34" charset="0"/>
              </a:rPr>
              <a:t>Well, it’s hard to say. But I saw him ________ a football game just now.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A. was watching      B. watching  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    C. had watched       D. watched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3. I often see old women ____ in the square and they look happy.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A. was dancing       B. dancing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C. dances                 D. dance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059832" y="806044"/>
            <a:ext cx="493226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444208" y="2685295"/>
            <a:ext cx="493226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95936" y="4437112"/>
            <a:ext cx="493226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2939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52736"/>
            <a:ext cx="8280920" cy="592935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3. ―Do you still remember ______ me  somewhere in Shanghai? </a:t>
            </a:r>
            <a:br>
              <a:rPr lang="en-US" altLang="zh-CN" sz="2800" b="1" dirty="0" smtClean="0">
                <a:latin typeface="Arial Narrow" pitchFamily="34" charset="0"/>
              </a:rPr>
            </a:br>
            <a:r>
              <a:rPr lang="en-US" altLang="zh-CN" sz="2800" b="1" dirty="0" smtClean="0">
                <a:latin typeface="Arial Narrow" pitchFamily="34" charset="0"/>
              </a:rPr>
              <a:t>―Yes, of course. Two years ago.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 A. to see     B. see      C. seeing    D. saw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4. ― </a:t>
            </a:r>
            <a:r>
              <a:rPr lang="en-US" altLang="zh-CN" sz="2800" b="1" dirty="0" err="1" smtClean="0">
                <a:latin typeface="Arial Narrow" pitchFamily="34" charset="0"/>
              </a:rPr>
              <a:t>Mr</a:t>
            </a:r>
            <a:r>
              <a:rPr lang="en-US" altLang="zh-CN" sz="2800" b="1" dirty="0" smtClean="0">
                <a:latin typeface="Arial Narrow" pitchFamily="34" charset="0"/>
              </a:rPr>
              <a:t> Wang, I have trouble _____ the text.</a:t>
            </a:r>
            <a:br>
              <a:rPr lang="en-US" altLang="zh-CN" sz="2800" b="1" dirty="0" smtClean="0">
                <a:latin typeface="Arial Narrow" pitchFamily="34" charset="0"/>
              </a:rPr>
            </a:br>
            <a:r>
              <a:rPr lang="en-US" altLang="zh-CN" sz="2800" b="1" dirty="0" smtClean="0">
                <a:latin typeface="Arial Narrow" pitchFamily="34" charset="0"/>
              </a:rPr>
              <a:t>―Remember _____ it three times at least. </a:t>
            </a:r>
            <a:r>
              <a:rPr lang="zh-CN" altLang="en-US" sz="2800" b="1" dirty="0" smtClean="0">
                <a:latin typeface="Arial Narrow" pitchFamily="34" charset="0"/>
              </a:rPr>
              <a:t>　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dirty="0" smtClean="0">
                <a:latin typeface="Arial Narrow" pitchFamily="34" charset="0"/>
              </a:rPr>
              <a:t>     </a:t>
            </a:r>
            <a:r>
              <a:rPr lang="en-US" altLang="zh-CN" sz="2800" b="1" dirty="0" smtClean="0">
                <a:latin typeface="Arial Narrow" pitchFamily="34" charset="0"/>
              </a:rPr>
              <a:t>A. to understand; reading</a:t>
            </a:r>
            <a:br>
              <a:rPr lang="en-US" altLang="zh-CN" sz="2800" b="1" dirty="0" smtClean="0">
                <a:latin typeface="Arial Narrow" pitchFamily="34" charset="0"/>
              </a:rPr>
            </a:br>
            <a:r>
              <a:rPr lang="en-US" altLang="zh-CN" sz="2800" b="1" dirty="0" smtClean="0">
                <a:latin typeface="Arial Narrow" pitchFamily="34" charset="0"/>
              </a:rPr>
              <a:t> B. understanding; reading</a:t>
            </a:r>
            <a:br>
              <a:rPr lang="en-US" altLang="zh-CN" sz="2800" b="1" dirty="0" smtClean="0">
                <a:latin typeface="Arial Narrow" pitchFamily="34" charset="0"/>
              </a:rPr>
            </a:br>
            <a:r>
              <a:rPr lang="en-US" altLang="zh-CN" sz="2800" b="1" dirty="0" smtClean="0">
                <a:latin typeface="Arial Narrow" pitchFamily="34" charset="0"/>
              </a:rPr>
              <a:t> C. understanding; to read</a:t>
            </a:r>
            <a:br>
              <a:rPr lang="en-US" altLang="zh-CN" sz="2800" b="1" dirty="0" smtClean="0">
                <a:latin typeface="Arial Narrow" pitchFamily="34" charset="0"/>
              </a:rPr>
            </a:br>
            <a:r>
              <a:rPr lang="en-US" altLang="zh-CN" sz="2800" b="1" dirty="0" smtClean="0">
                <a:latin typeface="Arial Narrow" pitchFamily="34" charset="0"/>
              </a:rPr>
              <a:t> D. to understand; to read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5. We should pay attention ___ the classroom on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A. to clean     B. clean    C. of cleaning   D. to cleaning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60358" y="980728"/>
            <a:ext cx="536799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597489" y="2708920"/>
            <a:ext cx="46253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29090" y="5229200"/>
            <a:ext cx="46253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4977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179" y="936674"/>
            <a:ext cx="9108504" cy="592935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6.  They arrived at Beijing ___ the afternoon on May 1</a:t>
            </a:r>
            <a:r>
              <a:rPr lang="en-US" altLang="zh-CN" sz="2800" b="1" baseline="30000" dirty="0" smtClean="0">
                <a:latin typeface="Arial Narrow" pitchFamily="34" charset="0"/>
              </a:rPr>
              <a:t>st</a:t>
            </a:r>
            <a:r>
              <a:rPr lang="en-US" altLang="zh-CN" sz="2800" b="1" dirty="0" smtClean="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  A. in      B. to         B. on       D. at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7.  ____ useful knowledge we learnt from him.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 A. How a          B. What an        C. How       D. What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8. You mustn’t go off on your own.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  _____. I will follow you.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A. Yes, I won’t   B. No, I </a:t>
            </a:r>
            <a:r>
              <a:rPr lang="en-US" altLang="zh-CN" sz="2800" b="1" smtClean="0">
                <a:latin typeface="Arial Narrow" pitchFamily="34" charset="0"/>
              </a:rPr>
              <a:t>will    </a:t>
            </a:r>
            <a:r>
              <a:rPr lang="en-US" altLang="zh-CN" sz="2800" b="1" dirty="0" smtClean="0">
                <a:latin typeface="Arial Narrow" pitchFamily="34" charset="0"/>
              </a:rPr>
              <a:t>C. Yes, I will   D. No, I won’t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9. Would you please ____ make a noise in the library?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Arial Narrow" pitchFamily="34" charset="0"/>
              </a:rPr>
              <a:t>  A. don’t       B. not        C. not to       D. to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 b="1" dirty="0" smtClean="0">
              <a:latin typeface="Arial Narrow" pitchFamily="34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355976" y="936674"/>
            <a:ext cx="536799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262797" y="1844824"/>
            <a:ext cx="46253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2797" y="3276176"/>
            <a:ext cx="46253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3888" y="4149080"/>
            <a:ext cx="46253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7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760562658,1336376324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29850" cy="74473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Arial Black" pitchFamily="34" charset="0"/>
              </a:rPr>
              <a:t>Module 4 </a:t>
            </a:r>
            <a:br>
              <a:rPr lang="en-US" altLang="zh-CN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altLang="zh-CN" sz="3600" dirty="0" smtClean="0">
                <a:solidFill>
                  <a:srgbClr val="7030A0"/>
                </a:solidFill>
                <a:latin typeface="Arial Black" pitchFamily="34" charset="0"/>
              </a:rPr>
              <a:t>Rules and suggestions</a:t>
            </a:r>
            <a:endParaRPr lang="zh-CN" altLang="en-US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358246" cy="17526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Unit 3  Language and use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500A5D10-7747-4316-B266-24921877402E}"/>
              </a:ext>
            </a:extLst>
          </p:cNvPr>
          <p:cNvGrpSpPr/>
          <p:nvPr/>
        </p:nvGrpSpPr>
        <p:grpSpPr>
          <a:xfrm>
            <a:off x="719350" y="1243095"/>
            <a:ext cx="7421523" cy="4409623"/>
            <a:chOff x="102805" y="1108522"/>
            <a:chExt cx="8933691" cy="4409623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4BB59DD0-EC98-4A75-B073-63E8A0D22F4A}"/>
                </a:ext>
              </a:extLst>
            </p:cNvPr>
            <p:cNvGrpSpPr/>
            <p:nvPr/>
          </p:nvGrpSpPr>
          <p:grpSpPr>
            <a:xfrm>
              <a:off x="102805" y="1108522"/>
              <a:ext cx="8933691" cy="4409623"/>
              <a:chOff x="102805" y="1108522"/>
              <a:chExt cx="8933691" cy="4409623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7037DB51-4894-4481-B431-3D57DA57331A}"/>
                  </a:ext>
                </a:extLst>
              </p:cNvPr>
              <p:cNvGrpSpPr/>
              <p:nvPr/>
            </p:nvGrpSpPr>
            <p:grpSpPr>
              <a:xfrm>
                <a:off x="102805" y="1108522"/>
                <a:ext cx="8933691" cy="4409623"/>
                <a:chOff x="102805" y="1108522"/>
                <a:chExt cx="8933691" cy="4409623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="" xmlns:a16="http://schemas.microsoft.com/office/drawing/2014/main" id="{DC7055E7-154C-4190-9935-C37EA9DFCE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contrast="6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504" y="1108522"/>
                  <a:ext cx="8928992" cy="376262"/>
                </a:xfrm>
                <a:prstGeom prst="rect">
                  <a:avLst/>
                </a:prstGeom>
              </p:spPr>
            </p:pic>
            <p:grpSp>
              <p:nvGrpSpPr>
                <p:cNvPr id="13" name="组合 12">
                  <a:extLst>
                    <a:ext uri="{FF2B5EF4-FFF2-40B4-BE49-F238E27FC236}">
                      <a16:creationId xmlns="" xmlns:a16="http://schemas.microsoft.com/office/drawing/2014/main" id="{236C2CCC-2331-46DD-AC31-C20AD41423F5}"/>
                    </a:ext>
                  </a:extLst>
                </p:cNvPr>
                <p:cNvGrpSpPr/>
                <p:nvPr/>
              </p:nvGrpSpPr>
              <p:grpSpPr>
                <a:xfrm>
                  <a:off x="102805" y="1598462"/>
                  <a:ext cx="8826853" cy="894434"/>
                  <a:chOff x="102805" y="1409972"/>
                  <a:chExt cx="8826853" cy="894434"/>
                </a:xfrm>
              </p:grpSpPr>
              <p:pic>
                <p:nvPicPr>
                  <p:cNvPr id="4" name="图片 3">
                    <a:extLst>
                      <a:ext uri="{FF2B5EF4-FFF2-40B4-BE49-F238E27FC236}">
                        <a16:creationId xmlns="" xmlns:a16="http://schemas.microsoft.com/office/drawing/2014/main" id="{C587F7D1-87C1-47CB-8DB9-EA2E839CB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6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805" y="1409972"/>
                    <a:ext cx="6053372" cy="406686"/>
                  </a:xfrm>
                  <a:prstGeom prst="rect">
                    <a:avLst/>
                  </a:prstGeom>
                </p:spPr>
              </p:pic>
              <p:pic>
                <p:nvPicPr>
                  <p:cNvPr id="5" name="图片 4">
                    <a:extLst>
                      <a:ext uri="{FF2B5EF4-FFF2-40B4-BE49-F238E27FC236}">
                        <a16:creationId xmlns="" xmlns:a16="http://schemas.microsoft.com/office/drawing/2014/main" id="{6F369808-AE73-4FA8-A8A3-90F4D9459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contrast="60000"/>
                            </a14:imgEffect>
                          </a14:imgLayer>
                        </a14:imgProps>
                      </a:ext>
                    </a:extLst>
                  </a:blip>
                  <a:srcRect l="18382" t="25597"/>
                  <a:stretch/>
                </p:blipFill>
                <p:spPr>
                  <a:xfrm>
                    <a:off x="6084168" y="1556792"/>
                    <a:ext cx="2845490" cy="259866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>
                    <a:extLst>
                      <a:ext uri="{FF2B5EF4-FFF2-40B4-BE49-F238E27FC236}">
                        <a16:creationId xmlns="" xmlns:a16="http://schemas.microsoft.com/office/drawing/2014/main" id="{3CCF16F4-518E-4E96-8AE1-4E5C39EC24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rightnessContrast contrast="6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361" y="1870185"/>
                    <a:ext cx="6397895" cy="4342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" name="图片 6">
                  <a:extLst>
                    <a:ext uri="{FF2B5EF4-FFF2-40B4-BE49-F238E27FC236}">
                      <a16:creationId xmlns="" xmlns:a16="http://schemas.microsoft.com/office/drawing/2014/main" id="{96D66940-2092-406B-AEA1-6F3B1B077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contrast="6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05" y="2577671"/>
                  <a:ext cx="8928992" cy="1427393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="" xmlns:a16="http://schemas.microsoft.com/office/drawing/2014/main" id="{D63C1EF7-9DA3-48DA-B70D-5D3A7DAE8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rightnessContrast contrast="6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999" y="5085184"/>
                  <a:ext cx="8916798" cy="432961"/>
                </a:xfrm>
                <a:prstGeom prst="rect">
                  <a:avLst/>
                </a:prstGeom>
              </p:spPr>
            </p:pic>
          </p:grpSp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7B9481A6-17BD-4524-8679-70EB0026BE43}"/>
                  </a:ext>
                </a:extLst>
              </p:cNvPr>
              <p:cNvGrpSpPr/>
              <p:nvPr/>
            </p:nvGrpSpPr>
            <p:grpSpPr>
              <a:xfrm>
                <a:off x="114999" y="4070091"/>
                <a:ext cx="7473842" cy="917616"/>
                <a:chOff x="114999" y="4070091"/>
                <a:chExt cx="7625353" cy="917616"/>
              </a:xfrm>
            </p:grpSpPr>
            <p:pic>
              <p:nvPicPr>
                <p:cNvPr id="28" name="图片 27">
                  <a:extLst>
                    <a:ext uri="{FF2B5EF4-FFF2-40B4-BE49-F238E27FC236}">
                      <a16:creationId xmlns="" xmlns:a16="http://schemas.microsoft.com/office/drawing/2014/main" id="{C12421AE-F17E-4251-BE18-20FF6F76D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rightnessContrast contrast="6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999" y="4070091"/>
                  <a:ext cx="7625353" cy="454418"/>
                </a:xfrm>
                <a:prstGeom prst="rect">
                  <a:avLst/>
                </a:prstGeom>
              </p:spPr>
            </p:pic>
            <p:pic>
              <p:nvPicPr>
                <p:cNvPr id="29" name="图片 28">
                  <a:extLst>
                    <a:ext uri="{FF2B5EF4-FFF2-40B4-BE49-F238E27FC236}">
                      <a16:creationId xmlns="" xmlns:a16="http://schemas.microsoft.com/office/drawing/2014/main" id="{8FFD69C4-8AC0-411D-B8BA-7963E9FF3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rightnessContrast contrast="6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361" y="4536834"/>
                  <a:ext cx="3619686" cy="4508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4C2ABAA4-FF7A-4E23-AD34-913552F10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6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49375" y="4170489"/>
              <a:ext cx="1320868" cy="336567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9D73C56-85E4-4A25-B3EF-C3E45D09D0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442" y="515786"/>
            <a:ext cx="5753845" cy="477998"/>
          </a:xfrm>
          <a:prstGeom prst="rect">
            <a:avLst/>
          </a:prstGeom>
        </p:spPr>
      </p:pic>
      <p:sp>
        <p:nvSpPr>
          <p:cNvPr id="15" name="Text Box 25">
            <a:extLst>
              <a:ext uri="{FF2B5EF4-FFF2-40B4-BE49-F238E27FC236}">
                <a16:creationId xmlns="" xmlns:a16="http://schemas.microsoft.com/office/drawing/2014/main" id="{EE101794-94FB-4D87-8A7D-29A4C356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324" y="1229653"/>
            <a:ext cx="3167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plan the walk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="" xmlns:a16="http://schemas.microsoft.com/office/drawing/2014/main" id="{03671290-3351-42D4-8CE2-EE08EDC2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673120"/>
            <a:ext cx="4670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you are going to walk 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="" xmlns:a16="http://schemas.microsoft.com/office/drawing/2014/main" id="{53C9BD10-2D2D-4329-892B-BE27F6BF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223" y="2201991"/>
            <a:ext cx="4716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clearly mark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ed</a:t>
            </a: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path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="" xmlns:a16="http://schemas.microsoft.com/office/drawing/2014/main" id="{656033C8-51F1-4493-AADD-F179B80B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429" y="2677658"/>
            <a:ext cx="136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path</a:t>
            </a:r>
            <a:r>
              <a:rPr lang="en-US" altLang="zh-CN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="" xmlns:a16="http://schemas.microsoft.com/office/drawing/2014/main" id="{E550A764-5A23-4C7F-A92B-C7ABBA5DD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462" y="3150839"/>
            <a:ext cx="2815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you can stop</a:t>
            </a:r>
          </a:p>
        </p:txBody>
      </p:sp>
      <p:sp>
        <p:nvSpPr>
          <p:cNvPr id="20" name="Text Box 30">
            <a:extLst>
              <a:ext uri="{FF2B5EF4-FFF2-40B4-BE49-F238E27FC236}">
                <a16:creationId xmlns="" xmlns:a16="http://schemas.microsoft.com/office/drawing/2014/main" id="{087F1105-1C7D-42F6-B5FE-1ED5E8053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891" y="3724948"/>
            <a:ext cx="23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bring food</a:t>
            </a:r>
          </a:p>
        </p:txBody>
      </p:sp>
      <p:sp>
        <p:nvSpPr>
          <p:cNvPr id="21" name="Text Box 31">
            <a:extLst>
              <a:ext uri="{FF2B5EF4-FFF2-40B4-BE49-F238E27FC236}">
                <a16:creationId xmlns="" xmlns:a16="http://schemas.microsoft.com/office/drawing/2014/main" id="{6B5D6496-6E9D-403C-9917-C5D05C66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027" y="4219484"/>
            <a:ext cx="1716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too hot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="" xmlns:a16="http://schemas.microsoft.com/office/drawing/2014/main" id="{9EDF40E2-164A-48FD-BB2C-964252A0C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79" y="4660615"/>
            <a:ext cx="3643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very bad weather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="" xmlns:a16="http://schemas.microsoft.com/office/drawing/2014/main" id="{F148EFDD-FE78-4429-BC4A-A493A0CF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51" y="5199583"/>
            <a:ext cx="2384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new walk</a:t>
            </a:r>
          </a:p>
        </p:txBody>
      </p:sp>
      <p:pic>
        <p:nvPicPr>
          <p:cNvPr id="8" name="new_jh6_m4u3a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700067" y="6776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4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9DE2D91-7BD3-45ED-AAF6-FF38A10D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797A2CCD-CEB7-4A05-8726-8BF0497E0363}"/>
              </a:ext>
            </a:extLst>
          </p:cNvPr>
          <p:cNvSpPr txBox="1"/>
          <p:nvPr/>
        </p:nvSpPr>
        <p:spPr>
          <a:xfrm>
            <a:off x="4283968" y="1324375"/>
            <a:ext cx="31683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i:kəʊtʊərɪzəm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生态旅游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7D2329F-9EAD-4D0E-8325-9624F4E58D89}"/>
              </a:ext>
            </a:extLst>
          </p:cNvPr>
          <p:cNvCxnSpPr>
            <a:cxnSpLocks/>
          </p:cNvCxnSpPr>
          <p:nvPr/>
        </p:nvCxnSpPr>
        <p:spPr>
          <a:xfrm>
            <a:off x="1619672" y="1988840"/>
            <a:ext cx="2880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E59957ED-06EC-46DA-B9D7-DCD7F4AFE713}"/>
              </a:ext>
            </a:extLst>
          </p:cNvPr>
          <p:cNvCxnSpPr>
            <a:cxnSpLocks/>
          </p:cNvCxnSpPr>
          <p:nvPr/>
        </p:nvCxnSpPr>
        <p:spPr>
          <a:xfrm>
            <a:off x="2339752" y="1988840"/>
            <a:ext cx="93610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48246DB4-F5D1-4579-B956-DFBDE56266CC}"/>
              </a:ext>
            </a:extLst>
          </p:cNvPr>
          <p:cNvCxnSpPr>
            <a:cxnSpLocks/>
          </p:cNvCxnSpPr>
          <p:nvPr/>
        </p:nvCxnSpPr>
        <p:spPr>
          <a:xfrm>
            <a:off x="1979712" y="2996952"/>
            <a:ext cx="324036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A8150FC2-D5C7-4923-A5B8-A51469214C43}"/>
              </a:ext>
            </a:extLst>
          </p:cNvPr>
          <p:cNvSpPr/>
          <p:nvPr/>
        </p:nvSpPr>
        <p:spPr>
          <a:xfrm>
            <a:off x="5796136" y="2780927"/>
            <a:ext cx="432048" cy="28800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80D35F3E-E498-41D2-9AAD-F38B0A0008E4}"/>
              </a:ext>
            </a:extLst>
          </p:cNvPr>
          <p:cNvCxnSpPr>
            <a:cxnSpLocks/>
          </p:cNvCxnSpPr>
          <p:nvPr/>
        </p:nvCxnSpPr>
        <p:spPr>
          <a:xfrm>
            <a:off x="251520" y="3789040"/>
            <a:ext cx="5040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455C3D40-A1F4-4C27-8594-16820A85C6CE}"/>
              </a:ext>
            </a:extLst>
          </p:cNvPr>
          <p:cNvCxnSpPr>
            <a:cxnSpLocks/>
          </p:cNvCxnSpPr>
          <p:nvPr/>
        </p:nvCxnSpPr>
        <p:spPr>
          <a:xfrm>
            <a:off x="251520" y="5229200"/>
            <a:ext cx="8640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BC4A73CA-EC92-43E9-8B13-0FA89885C21E}"/>
              </a:ext>
            </a:extLst>
          </p:cNvPr>
          <p:cNvSpPr/>
          <p:nvPr/>
        </p:nvSpPr>
        <p:spPr>
          <a:xfrm>
            <a:off x="2195736" y="5301208"/>
            <a:ext cx="296260" cy="28803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DC3AF22B-B371-47E0-9602-134DF90624D5}"/>
              </a:ext>
            </a:extLst>
          </p:cNvPr>
          <p:cNvSpPr/>
          <p:nvPr/>
        </p:nvSpPr>
        <p:spPr>
          <a:xfrm>
            <a:off x="971600" y="4221115"/>
            <a:ext cx="360040" cy="28800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21438A24-BD9B-44E9-A1CC-F6E5B9023677}"/>
              </a:ext>
            </a:extLst>
          </p:cNvPr>
          <p:cNvSpPr/>
          <p:nvPr/>
        </p:nvSpPr>
        <p:spPr>
          <a:xfrm>
            <a:off x="1961166" y="4536468"/>
            <a:ext cx="1152128" cy="28803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B562CED0-5DA4-4319-B3F7-FCCA68090779}"/>
              </a:ext>
            </a:extLst>
          </p:cNvPr>
          <p:cNvCxnSpPr>
            <a:cxnSpLocks/>
          </p:cNvCxnSpPr>
          <p:nvPr/>
        </p:nvCxnSpPr>
        <p:spPr>
          <a:xfrm>
            <a:off x="539552" y="4149080"/>
            <a:ext cx="20882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28A33DB7-CC89-4B85-9046-B64ED0C13DEC}"/>
              </a:ext>
            </a:extLst>
          </p:cNvPr>
          <p:cNvCxnSpPr>
            <a:cxnSpLocks/>
          </p:cNvCxnSpPr>
          <p:nvPr/>
        </p:nvCxnSpPr>
        <p:spPr>
          <a:xfrm>
            <a:off x="5436096" y="1988840"/>
            <a:ext cx="12241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6DA569B5-FDF6-4D35-B278-BA76F4E6C69A}"/>
              </a:ext>
            </a:extLst>
          </p:cNvPr>
          <p:cNvCxnSpPr>
            <a:cxnSpLocks/>
          </p:cNvCxnSpPr>
          <p:nvPr/>
        </p:nvCxnSpPr>
        <p:spPr>
          <a:xfrm>
            <a:off x="287524" y="2348880"/>
            <a:ext cx="421246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455C3D40-A1F4-4C27-8594-16820A85C6CE}"/>
              </a:ext>
            </a:extLst>
          </p:cNvPr>
          <p:cNvCxnSpPr>
            <a:cxnSpLocks/>
          </p:cNvCxnSpPr>
          <p:nvPr/>
        </p:nvCxnSpPr>
        <p:spPr>
          <a:xfrm>
            <a:off x="1043608" y="5589238"/>
            <a:ext cx="252028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455C3D40-A1F4-4C27-8594-16820A85C6CE}"/>
              </a:ext>
            </a:extLst>
          </p:cNvPr>
          <p:cNvCxnSpPr>
            <a:cxnSpLocks/>
          </p:cNvCxnSpPr>
          <p:nvPr/>
        </p:nvCxnSpPr>
        <p:spPr>
          <a:xfrm>
            <a:off x="1079612" y="6309320"/>
            <a:ext cx="14123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2632</Words>
  <Application>Microsoft Office PowerPoint</Application>
  <PresentationFormat>全屏显示(4:3)</PresentationFormat>
  <Paragraphs>339</Paragraphs>
  <Slides>27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黑体</vt:lpstr>
      <vt:lpstr>宋体</vt:lpstr>
      <vt:lpstr>Arial</vt:lpstr>
      <vt:lpstr>Arial Black</vt:lpstr>
      <vt:lpstr>Arial Narrow</vt:lpstr>
      <vt:lpstr>Calibri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单项选择</vt:lpstr>
      <vt:lpstr>PowerPoint 演示文稿</vt:lpstr>
      <vt:lpstr>PowerPoint 演示文稿</vt:lpstr>
      <vt:lpstr>Module 4  Rules and suggestions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Grammar: Modal Verb   情态动词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其他的情态动词</vt:lpstr>
      <vt:lpstr>表示请求对方做某事或劝告</vt:lpstr>
      <vt:lpstr>Practice 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Rules and suggestions</dc:title>
  <dc:creator>USER-</dc:creator>
  <cp:lastModifiedBy>曾 颖斐</cp:lastModifiedBy>
  <cp:revision>116</cp:revision>
  <dcterms:created xsi:type="dcterms:W3CDTF">2014-12-08T01:02:02Z</dcterms:created>
  <dcterms:modified xsi:type="dcterms:W3CDTF">2020-02-27T07:35:46Z</dcterms:modified>
</cp:coreProperties>
</file>