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92" r:id="rId4"/>
    <p:sldId id="393" r:id="rId5"/>
    <p:sldId id="395" r:id="rId6"/>
    <p:sldId id="401" r:id="rId7"/>
    <p:sldId id="398" r:id="rId8"/>
    <p:sldId id="399" r:id="rId9"/>
    <p:sldId id="396" r:id="rId10"/>
    <p:sldId id="403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1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1540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22123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3376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71790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31746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09002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11877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76874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115260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5972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0194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A6853-F903-47FC-8708-45230D10C07A}" type="datetimeFigureOut">
              <a:rPr lang="zh-CN" altLang="en-US" smtClean="0"/>
              <a:pPr/>
              <a:t>2020/2/27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C78DE-1DAB-409F-A82C-9C55C49C4E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8056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《</a:t>
            </a:r>
            <a:r>
              <a:rPr lang="zh-CN" altLang="en-US" dirty="0"/>
              <a:t>马说</a:t>
            </a:r>
            <a:r>
              <a:rPr lang="en-US" altLang="zh-CN" dirty="0"/>
              <a:t>》</a:t>
            </a:r>
            <a:r>
              <a:rPr lang="zh-CN" altLang="en-US" dirty="0"/>
              <a:t>中考复习</a:t>
            </a:r>
          </a:p>
        </p:txBody>
      </p:sp>
    </p:spTree>
    <p:extLst>
      <p:ext uri="{BB962C8B-B14F-4D97-AF65-F5344CB8AC3E}">
        <p14:creationId xmlns="" xmlns:p14="http://schemas.microsoft.com/office/powerpoint/2010/main" val="300813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73394"/>
            <a:ext cx="10515600" cy="5203569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27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日语文作业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r>
              <a:rPr lang="en-US" sz="4000" b="1" dirty="0" smtClean="0"/>
              <a:t>1.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名著全解全练</a:t>
            </a:r>
            <a:r>
              <a:rPr lang="en-US" sz="4000" b="1" dirty="0" smtClean="0">
                <a:solidFill>
                  <a:srgbClr val="0000CC"/>
                </a:solidFill>
              </a:rPr>
              <a:t>P53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第</a:t>
            </a:r>
            <a:r>
              <a:rPr lang="en-US" sz="4000" b="1" dirty="0" smtClean="0">
                <a:solidFill>
                  <a:srgbClr val="0000CC"/>
                </a:solidFill>
              </a:rPr>
              <a:t>1</a:t>
            </a:r>
            <a:r>
              <a:rPr lang="en-US" altLang="zh-CN" sz="4000" b="1" dirty="0" smtClean="0">
                <a:solidFill>
                  <a:srgbClr val="0000CC"/>
                </a:solidFill>
              </a:rPr>
              <a:t>—</a:t>
            </a:r>
            <a:r>
              <a:rPr lang="en-US" sz="4000" b="1" dirty="0" smtClean="0">
                <a:solidFill>
                  <a:srgbClr val="0000CC"/>
                </a:solidFill>
              </a:rPr>
              <a:t>3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题</a:t>
            </a:r>
          </a:p>
          <a:p>
            <a:r>
              <a:rPr lang="en-US" sz="4000" b="1" dirty="0" smtClean="0"/>
              <a:t>2. </a:t>
            </a:r>
            <a:r>
              <a:rPr lang="en-US" sz="4000" b="1" dirty="0" smtClean="0">
                <a:solidFill>
                  <a:srgbClr val="0000CC"/>
                </a:solidFill>
              </a:rPr>
              <a:t>2020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广东中考高分突破</a:t>
            </a:r>
            <a:r>
              <a:rPr lang="en-US" sz="4000" b="1" dirty="0" smtClean="0">
                <a:solidFill>
                  <a:srgbClr val="0000CC"/>
                </a:solidFill>
              </a:rPr>
              <a:t>P116</a:t>
            </a:r>
            <a:r>
              <a:rPr lang="en-US" altLang="zh-CN" sz="4000" b="1" dirty="0" smtClean="0">
                <a:solidFill>
                  <a:srgbClr val="0000CC"/>
                </a:solidFill>
              </a:rPr>
              <a:t>—</a:t>
            </a:r>
            <a:r>
              <a:rPr lang="en-US" sz="4000" b="1" dirty="0" smtClean="0">
                <a:solidFill>
                  <a:srgbClr val="0000CC"/>
                </a:solidFill>
              </a:rPr>
              <a:t>120</a:t>
            </a:r>
            <a:r>
              <a:rPr lang="en-US" altLang="zh-CN" sz="4000" b="1" dirty="0" smtClean="0">
                <a:solidFill>
                  <a:srgbClr val="0000CC"/>
                </a:solidFill>
              </a:rPr>
              <a:t>《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小石潭记</a:t>
            </a:r>
            <a:r>
              <a:rPr lang="en-US" altLang="zh-CN" sz="4000" b="1" dirty="0" smtClean="0">
                <a:solidFill>
                  <a:srgbClr val="0000CC"/>
                </a:solidFill>
              </a:rPr>
              <a:t>》《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马说</a:t>
            </a:r>
            <a:r>
              <a:rPr lang="en-US" altLang="zh-CN" sz="4000" b="1" dirty="0" smtClean="0">
                <a:solidFill>
                  <a:srgbClr val="0000CC"/>
                </a:solidFill>
              </a:rPr>
              <a:t>》</a:t>
            </a:r>
            <a:endParaRPr lang="zh-CN" altLang="en-US" sz="40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39097" y="1443657"/>
            <a:ext cx="1071716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         世有伯乐，然后有千里马。千里马常有，而伯乐不常有。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故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虽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有名马，</a:t>
            </a:r>
            <a:r>
              <a:rPr lang="zh-CN" altLang="en-US"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����"/>
              </a:rPr>
              <a:t>祗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辱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于奴隶人之手，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骈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死于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槽枥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之间，不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以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千里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称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也</a:t>
            </a: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。</a:t>
            </a:r>
            <a:r>
              <a:rPr lang="zh-CN" altLang="en-US" sz="2800" b="1" dirty="0"/>
              <a:t/>
            </a:r>
            <a:br>
              <a:rPr lang="zh-CN" altLang="en-US" sz="2800" b="1" dirty="0"/>
            </a:b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　　马之千里者，一食</a:t>
            </a:r>
            <a:r>
              <a:rPr lang="zh-CN" altLang="en-US" sz="2800" b="1" i="0" dirty="0">
                <a:solidFill>
                  <a:srgbClr val="FF0000"/>
                </a:solidFill>
                <a:effectLst/>
                <a:latin typeface="����"/>
              </a:rPr>
              <a:t>或尽</a:t>
            </a: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粟一石。</a:t>
            </a:r>
            <a:r>
              <a:rPr lang="zh-CN" altLang="en-US" sz="2800" b="1" i="0" dirty="0">
                <a:solidFill>
                  <a:srgbClr val="FF0000"/>
                </a:solidFill>
                <a:effectLst/>
                <a:latin typeface="����"/>
              </a:rPr>
              <a:t>食</a:t>
            </a: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马者不知其能千里而食也。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是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马也，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虽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有千里之能，食不饱，力不足，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才美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不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外见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且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欲与常马等不可得，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安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求其能千里也</a:t>
            </a: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？</a:t>
            </a:r>
            <a:r>
              <a:rPr lang="zh-CN" altLang="en-US" sz="2800" b="1" dirty="0"/>
              <a:t/>
            </a:r>
            <a:br>
              <a:rPr lang="zh-CN" altLang="en-US" sz="2800" b="1" dirty="0"/>
            </a:b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　　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策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之不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以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其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道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，食之不能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尽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其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材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鸣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之而不能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通其意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执策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而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临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之</a:t>
            </a:r>
            <a:r>
              <a:rPr lang="zh-CN" altLang="en-US" sz="2800" b="1" i="0" dirty="0">
                <a:solidFill>
                  <a:srgbClr val="0E2208"/>
                </a:solidFill>
                <a:effectLst/>
                <a:latin typeface="����"/>
              </a:rPr>
              <a:t>，曰：“天下无马！”呜呼！</a:t>
            </a:r>
            <a:r>
              <a:rPr lang="zh-CN" altLang="en-US" sz="28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其</a:t>
            </a:r>
            <a:r>
              <a:rPr lang="zh-CN" altLang="en-US" sz="28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真无马邪？</a:t>
            </a:r>
            <a:r>
              <a:rPr lang="zh-CN" altLang="en-US" sz="4400" b="1" i="0" u="heavy" dirty="0">
                <a:solidFill>
                  <a:srgbClr val="FF0000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其</a:t>
            </a:r>
            <a:r>
              <a:rPr lang="zh-CN" altLang="en-US" sz="4400" b="1" i="0" u="heavy" dirty="0">
                <a:solidFill>
                  <a:srgbClr val="0E2208"/>
                </a:solidFill>
                <a:effectLst/>
                <a:uFill>
                  <a:solidFill>
                    <a:srgbClr val="FF0000"/>
                  </a:solidFill>
                </a:uFill>
                <a:latin typeface="����"/>
              </a:rPr>
              <a:t>真不知马也。</a:t>
            </a:r>
            <a:endParaRPr lang="zh-CN" altLang="en-US" sz="2800" b="1" u="heavy"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94216" y="429492"/>
            <a:ext cx="1136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马说</a:t>
            </a:r>
          </a:p>
        </p:txBody>
      </p:sp>
    </p:spTree>
    <p:extLst>
      <p:ext uri="{BB962C8B-B14F-4D97-AF65-F5344CB8AC3E}">
        <p14:creationId xmlns="" xmlns:p14="http://schemas.microsoft.com/office/powerpoint/2010/main" val="134961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本框 53251">
            <a:extLst>
              <a:ext uri="{FF2B5EF4-FFF2-40B4-BE49-F238E27FC236}">
                <a16:creationId xmlns="" xmlns:a16="http://schemas.microsoft.com/office/drawing/2014/main" id="{DDEABD23-4E83-456E-8CDF-87D05293B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689" y="1144965"/>
            <a:ext cx="10382865" cy="382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5635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280000"/>
              </a:lnSpc>
            </a:pP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世有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伯乐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，然后有千里马。千里马常有，而伯乐不常有。故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虽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有名马，</a:t>
            </a:r>
            <a:r>
              <a:rPr lang="zh-CN" altLang="en-US" sz="30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祗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辱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于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奴隶人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之手，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骈死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于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槽枥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之间，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不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千里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称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也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53253" name="文本框 53252">
            <a:extLst>
              <a:ext uri="{FF2B5EF4-FFF2-40B4-BE49-F238E27FC236}">
                <a16:creationId xmlns="" xmlns:a16="http://schemas.microsoft.com/office/drawing/2014/main" id="{9B50833A-C111-4563-854A-43B917EEA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894" y="1287841"/>
            <a:ext cx="8397849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本名孙阳，字伯乐，春秋时秦国人，擅长相马。</a:t>
            </a:r>
          </a:p>
        </p:txBody>
      </p:sp>
      <p:sp>
        <p:nvSpPr>
          <p:cNvPr id="53254" name="矩形 53253">
            <a:extLst>
              <a:ext uri="{FF2B5EF4-FFF2-40B4-BE49-F238E27FC236}">
                <a16:creationId xmlns="" xmlns:a16="http://schemas.microsoft.com/office/drawing/2014/main" id="{76F5FDF3-7948-4454-8635-BE9417271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44" y="3433070"/>
            <a:ext cx="324813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祗：只，仅。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</a:rPr>
              <a:t>2017.1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</a:rPr>
              <a:t>版）</a:t>
            </a:r>
            <a:endParaRPr lang="en-US" altLang="zh-CN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祗：同“只”，仅；</a:t>
            </a:r>
            <a:r>
              <a:rPr lang="zh-CN" altLang="en-US" sz="1600" b="1" dirty="0">
                <a:solidFill>
                  <a:srgbClr val="FF0000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1600" b="1" dirty="0">
                <a:solidFill>
                  <a:srgbClr val="FF0000"/>
                </a:solidFill>
                <a:latin typeface="宋体" panose="02010600030101010101" pitchFamily="2" charset="-122"/>
              </a:rPr>
              <a:t>2018.2</a:t>
            </a:r>
            <a:r>
              <a:rPr lang="zh-CN" altLang="en-US" sz="1600" b="1" dirty="0">
                <a:solidFill>
                  <a:srgbClr val="FF0000"/>
                </a:solidFill>
                <a:latin typeface="宋体" panose="02010600030101010101" pitchFamily="2" charset="-122"/>
              </a:rPr>
              <a:t>版）</a:t>
            </a:r>
            <a:endParaRPr lang="en-US" altLang="zh-CN" sz="16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辱：受屈辱。</a:t>
            </a:r>
          </a:p>
        </p:txBody>
      </p:sp>
      <p:sp>
        <p:nvSpPr>
          <p:cNvPr id="53255" name="矩形 53254">
            <a:extLst>
              <a:ext uri="{FF2B5EF4-FFF2-40B4-BE49-F238E27FC236}">
                <a16:creationId xmlns="" xmlns:a16="http://schemas.microsoft.com/office/drawing/2014/main" id="{1AE76F35-0E0B-4320-BAED-180402D79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726" y="2588068"/>
            <a:ext cx="97327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奴仆</a:t>
            </a:r>
          </a:p>
        </p:txBody>
      </p:sp>
      <p:sp>
        <p:nvSpPr>
          <p:cNvPr id="53256" name="矩形 53255">
            <a:extLst>
              <a:ext uri="{FF2B5EF4-FFF2-40B4-BE49-F238E27FC236}">
                <a16:creationId xmlns="" xmlns:a16="http://schemas.microsoft.com/office/drawing/2014/main" id="{31C4AA69-3C8C-4057-A017-6FC01A152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545" y="3641050"/>
            <a:ext cx="395333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（和普通的马）一同死</a:t>
            </a:r>
            <a:endParaRPr lang="en-US" altLang="zh-CN" sz="2400" b="1" dirty="0">
              <a:solidFill>
                <a:srgbClr val="0000FF"/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骈：两马并列，引申为并列。</a:t>
            </a:r>
          </a:p>
        </p:txBody>
      </p:sp>
      <p:sp>
        <p:nvSpPr>
          <p:cNvPr id="53258" name="矩形 53257">
            <a:extLst>
              <a:ext uri="{FF2B5EF4-FFF2-40B4-BE49-F238E27FC236}">
                <a16:creationId xmlns="" xmlns:a16="http://schemas.microsoft.com/office/drawing/2014/main" id="{E6193BE2-066A-45D1-B743-BEC30DE80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7904" y="3526414"/>
            <a:ext cx="1771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不以千里马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23BF7D17-BAD2-4A2F-AE85-59FE6F769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271" y="3632579"/>
            <a:ext cx="8792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即使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C8F849B3-9050-48B4-B300-D5DB878DC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5044" y="2593064"/>
            <a:ext cx="9732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马槽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30584F33-4B8C-4FE8-9696-3325453A8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606" y="4853515"/>
            <a:ext cx="8776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著称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5B9B362C-79DC-4C6A-A5FD-058BC6C76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8739" y="2545240"/>
            <a:ext cx="1771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凭借，依靠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4" grpId="0"/>
      <p:bldP spid="53255" grpId="0"/>
      <p:bldP spid="53256" grpId="0"/>
      <p:bldP spid="10" grpId="0"/>
      <p:bldP spid="12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本框 28674">
            <a:extLst>
              <a:ext uri="{FF2B5EF4-FFF2-40B4-BE49-F238E27FC236}">
                <a16:creationId xmlns="" xmlns:a16="http://schemas.microsoft.com/office/drawing/2014/main" id="{FB283EC2-E7B8-4A71-A7BB-A5CD77CF5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61" y="-296140"/>
            <a:ext cx="11198942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5635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260000"/>
              </a:lnSpc>
              <a:spcBef>
                <a:spcPct val="30000"/>
              </a:spcBef>
            </a:pP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马之千里者，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一食</a:t>
            </a:r>
            <a:r>
              <a:rPr lang="zh-CN" altLang="en-US" sz="30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尽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粟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一石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食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马者不知其能千里而食也。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是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马也，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虽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有千里之能，食不饱，力不足，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才美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不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外见，且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欲与常马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不可得，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安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求其能千里也？</a:t>
            </a:r>
          </a:p>
        </p:txBody>
      </p:sp>
      <p:sp>
        <p:nvSpPr>
          <p:cNvPr id="28676" name="矩形 28675">
            <a:extLst>
              <a:ext uri="{FF2B5EF4-FFF2-40B4-BE49-F238E27FC236}">
                <a16:creationId xmlns="" xmlns:a16="http://schemas.microsoft.com/office/drawing/2014/main" id="{44B149F7-4F74-493F-9090-8074AAAD4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1582" y="780298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吃一次</a:t>
            </a:r>
          </a:p>
        </p:txBody>
      </p:sp>
      <p:sp>
        <p:nvSpPr>
          <p:cNvPr id="28678" name="矩形 28677">
            <a:extLst>
              <a:ext uri="{FF2B5EF4-FFF2-40B4-BE49-F238E27FC236}">
                <a16:creationId xmlns="" xmlns:a16="http://schemas.microsoft.com/office/drawing/2014/main" id="{9AA9972F-D721-4D31-BCA0-10AED3F65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5501" y="752729"/>
            <a:ext cx="210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同“饲”，喂</a:t>
            </a:r>
          </a:p>
        </p:txBody>
      </p:sp>
      <p:sp>
        <p:nvSpPr>
          <p:cNvPr id="28679" name="矩形 28678">
            <a:extLst>
              <a:ext uri="{FF2B5EF4-FFF2-40B4-BE49-F238E27FC236}">
                <a16:creationId xmlns="" xmlns:a16="http://schemas.microsoft.com/office/drawing/2014/main" id="{5426588F-1B94-40B3-AFC1-A87C28562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087" y="1906019"/>
            <a:ext cx="21066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表现在外面。见，同“现”。</a:t>
            </a:r>
          </a:p>
        </p:txBody>
      </p:sp>
      <p:sp>
        <p:nvSpPr>
          <p:cNvPr id="28680" name="矩形 28679">
            <a:extLst>
              <a:ext uri="{FF2B5EF4-FFF2-40B4-BE49-F238E27FC236}">
                <a16:creationId xmlns="" xmlns:a16="http://schemas.microsoft.com/office/drawing/2014/main" id="{559E2669-A120-4608-9B4A-76322210C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0193" y="1000192"/>
            <a:ext cx="14221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犹，尚且</a:t>
            </a:r>
          </a:p>
        </p:txBody>
      </p:sp>
      <p:sp>
        <p:nvSpPr>
          <p:cNvPr id="28681" name="矩形 28680">
            <a:extLst>
              <a:ext uri="{FF2B5EF4-FFF2-40B4-BE49-F238E27FC236}">
                <a16:creationId xmlns="" xmlns:a16="http://schemas.microsoft.com/office/drawing/2014/main" id="{EDEF1EF6-ADF4-41D4-B59A-2A6C9385A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483" y="3074725"/>
            <a:ext cx="1731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等同，一样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36FA19F4-7A79-46D3-8429-603B64D81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838" y="738604"/>
            <a:ext cx="803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有时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5E22B8FE-345F-4B4A-95BE-B3101E4DD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532" y="760386"/>
            <a:ext cx="889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粮食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A38B11F6-D5D0-49AD-A628-333A8CC28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017" y="3074725"/>
            <a:ext cx="8138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怎么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47FAB8D-886B-4665-9E8E-21F401D5D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332" y="1906019"/>
            <a:ext cx="8138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虽然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78236FB1-F8F8-45AE-82A2-3416E55DB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81" y="1952185"/>
            <a:ext cx="8138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这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E8CF440C-85B2-4ED5-92F1-E0E227142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2530" y="1814112"/>
            <a:ext cx="210661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才能</a:t>
            </a:r>
            <a:endParaRPr lang="en-US" altLang="zh-CN" sz="2400" b="1" dirty="0">
              <a:solidFill>
                <a:srgbClr val="0000FF"/>
              </a:solidFill>
              <a:latin typeface="宋体" panose="02010600030101010101" pitchFamily="2" charset="-122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美好的素质</a:t>
            </a:r>
          </a:p>
        </p:txBody>
      </p:sp>
      <p:sp>
        <p:nvSpPr>
          <p:cNvPr id="18" name="文本框 29698">
            <a:extLst>
              <a:ext uri="{FF2B5EF4-FFF2-40B4-BE49-F238E27FC236}">
                <a16:creationId xmlns="" xmlns:a16="http://schemas.microsoft.com/office/drawing/2014/main" id="{52C526C7-4284-42BC-997E-3D8D26F36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598" y="3592683"/>
            <a:ext cx="11131591" cy="36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5635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270000"/>
              </a:lnSpc>
            </a:pP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策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之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不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其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道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，食之不能尽其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材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鸣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之而不能</a:t>
            </a:r>
            <a:r>
              <a:rPr lang="zh-CN" altLang="en-US" sz="3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通</a:t>
            </a:r>
            <a:r>
              <a:rPr lang="zh-CN" altLang="en-US" sz="3000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其意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执策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而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临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之，曰：</a:t>
            </a:r>
            <a:r>
              <a:rPr lang="zh-CN" altLang="en-US" sz="3000" b="1" dirty="0">
                <a:latin typeface="宋体" panose="02010600030101010101" pitchFamily="2" charset="-122"/>
                <a:ea typeface="黑体" panose="02010609060101010101" pitchFamily="49" charset="-122"/>
              </a:rPr>
              <a:t>“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天下无马！</a:t>
            </a:r>
            <a:r>
              <a:rPr lang="zh-CN" altLang="en-US" sz="3000" b="1" dirty="0">
                <a:latin typeface="宋体" panose="02010600030101010101" pitchFamily="2" charset="-122"/>
                <a:ea typeface="黑体" panose="02010609060101010101" pitchFamily="49" charset="-122"/>
              </a:rPr>
              <a:t>”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呜呼！</a:t>
            </a:r>
            <a:r>
              <a:rPr lang="zh-CN" altLang="en-US" sz="3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其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真无马邪？其真不知马也。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FE17FC7A-0275-4307-8E86-15D2F1AF4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370" y="4623907"/>
            <a:ext cx="17844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用马鞭驱赶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573C7A36-151F-44A2-977E-835C6684D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06" y="3646630"/>
            <a:ext cx="50015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不按照（驱使千里马的）正确方法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23E5F257-F6D4-4FB0-8972-24B2C4186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5497" y="3681725"/>
            <a:ext cx="18570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才能、才干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4F33351E-F1D2-4BE5-A664-586AEE740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1836" y="3592683"/>
            <a:ext cx="43580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它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鸣叫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，却不能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通晓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它的意思。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="" xmlns:a16="http://schemas.microsoft.com/office/drawing/2014/main" id="{A4689E19-A36B-42B9-9B86-34DE7CBB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9279" y="4587814"/>
            <a:ext cx="49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握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B38E8EC0-9D50-4A92-A23E-8634052AF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82" y="5840369"/>
            <a:ext cx="804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面对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="" xmlns:a16="http://schemas.microsoft.com/office/drawing/2014/main" id="{64940AE5-2602-44BC-B920-147A23A79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122" y="5836630"/>
            <a:ext cx="35586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真的没有千里马吗？</a:t>
            </a:r>
            <a:endParaRPr lang="en-US" altLang="zh-CN" sz="2400" b="1" dirty="0">
              <a:solidFill>
                <a:srgbClr val="0000FF"/>
              </a:solidFill>
              <a:latin typeface="宋体" panose="02010600030101010101" pitchFamily="2" charset="-122"/>
            </a:endParaRPr>
          </a:p>
          <a:p>
            <a:pPr eaLnBrk="1" hangingPunct="1"/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其，表示加强诘问语气。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A46322B3-C55E-4CA9-BE90-B84BF4C39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378" y="4587814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鞭子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9" grpId="0"/>
      <p:bldP spid="28681" grpId="0"/>
      <p:bldP spid="13" grpId="0"/>
      <p:bldP spid="14" grpId="0"/>
      <p:bldP spid="15" grpId="0"/>
      <p:bldP spid="16" grpId="0"/>
      <p:bldP spid="19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矩形 30725">
            <a:extLst>
              <a:ext uri="{FF2B5EF4-FFF2-40B4-BE49-F238E27FC236}">
                <a16:creationId xmlns="" xmlns:a16="http://schemas.microsoft.com/office/drawing/2014/main" id="{C8580FDB-C0F5-4C90-95D5-A2FBFEEB0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619" y="1028190"/>
            <a:ext cx="11326761" cy="561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    世上有伯乐，这以后才有千里马。千里马经常有，但是伯乐不常有。所以，即使有很名贵的马，也只能在奴仆的手里受屈辱，跟普通的马一同死在马槽里，不以千里马著称。</a:t>
            </a:r>
          </a:p>
          <a:p>
            <a:pPr eaLnBrk="1" hangingPunct="1"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    日行千里的马，吃一顿有时能吃尽一石粮食。喂马的人不懂得根据千里马日行千里的本领来喂养它。（所以）这马虽然有日行千里的才能，吃不饱，力不足，才能和美好的素质不能显现出来，想要和普通的马一样尚且不可能，怎么能要求它日行千里呢</a:t>
            </a:r>
            <a:r>
              <a:rPr lang="en-US" altLang="zh-CN" sz="2800" b="1" dirty="0">
                <a:latin typeface="宋体" panose="02010600030101010101" pitchFamily="2" charset="-122"/>
              </a:rPr>
              <a:t>?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zh-CN" sz="2800" b="1" dirty="0">
                <a:latin typeface="宋体" panose="02010600030101010101" pitchFamily="2" charset="-122"/>
              </a:rPr>
              <a:t>    </a:t>
            </a:r>
            <a:r>
              <a:rPr lang="zh-CN" altLang="en-US" sz="2800" b="1" dirty="0">
                <a:latin typeface="宋体" panose="02010600030101010101" pitchFamily="2" charset="-122"/>
              </a:rPr>
              <a:t>用马鞭赶它，不按照驱使千里马的正确方法，喂它，却不能让它竭尽才能，马鸣叫但不能通晓它的意思，拿起马鞭面对千里马说：“天下没有千里马</a:t>
            </a:r>
            <a:r>
              <a:rPr lang="en-US" altLang="zh-CN" sz="2800" b="1" dirty="0">
                <a:latin typeface="宋体" panose="02010600030101010101" pitchFamily="2" charset="-122"/>
              </a:rPr>
              <a:t>!”</a:t>
            </a:r>
            <a:r>
              <a:rPr lang="zh-CN" altLang="en-US" sz="2800" b="1" dirty="0">
                <a:latin typeface="宋体" panose="02010600030101010101" pitchFamily="2" charset="-122"/>
              </a:rPr>
              <a:t>唉</a:t>
            </a:r>
            <a:r>
              <a:rPr lang="en-US" altLang="zh-CN" sz="2800" b="1" dirty="0">
                <a:latin typeface="宋体" panose="02010600030101010101" pitchFamily="2" charset="-122"/>
              </a:rPr>
              <a:t>!</a:t>
            </a:r>
            <a:r>
              <a:rPr lang="zh-CN" altLang="en-US" sz="2800" b="1" dirty="0">
                <a:latin typeface="宋体" panose="02010600030101010101" pitchFamily="2" charset="-122"/>
              </a:rPr>
              <a:t> 真的没有千里马吗？其实是他们不能识别千里马吧</a:t>
            </a:r>
            <a:r>
              <a:rPr lang="en-US" altLang="zh-CN" sz="2800" b="1" dirty="0">
                <a:latin typeface="宋体" panose="02010600030101010101" pitchFamily="2" charset="-122"/>
              </a:rPr>
              <a:t>!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4" name="文本框 15361">
            <a:extLst>
              <a:ext uri="{FF2B5EF4-FFF2-40B4-BE49-F238E27FC236}">
                <a16:creationId xmlns="" xmlns:a16="http://schemas.microsoft.com/office/drawing/2014/main" id="{CAE4FAC5-9D84-492A-BDBE-971FAF7AE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119678"/>
            <a:ext cx="1943100" cy="7699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译 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r>
              <a:rPr lang="zh-CN" altLang="en-US" sz="3600" b="1" dirty="0" smtClean="0"/>
              <a:t>        </a:t>
            </a:r>
            <a:r>
              <a:rPr lang="zh-CN" altLang="en-US" sz="3600" b="1" dirty="0" smtClean="0">
                <a:solidFill>
                  <a:srgbClr val="0000CC"/>
                </a:solidFill>
              </a:rPr>
              <a:t>这篇文章是以千里马比作人才，论述识别人才的重要。只有象“伯乐”那样的人才能发现“千里马”式的人才，使他们得到重用，发挥出他们的重大作用。没有“伯乐”，人才就会被埋没，被糟蹋。</a:t>
            </a:r>
          </a:p>
          <a:p>
            <a:r>
              <a:rPr lang="zh-CN" altLang="en-US" sz="3600" b="1" dirty="0" smtClean="0"/>
              <a:t>       全文围绕着“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不知马</a:t>
            </a:r>
            <a:r>
              <a:rPr lang="zh-CN" altLang="en-US" sz="3600" b="1" dirty="0" smtClean="0"/>
              <a:t>”这一中心逐层展开论述。开始指出唯伯乐知马，而“伯乐不常有”，所以千里马之“不以千里称”是具有必然性的；中间从“食马者”，揭示了问题的实质；然后痛斥食马者的浅薄愚妄，由此导出全文的结句“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其真不知马也</a:t>
            </a:r>
            <a:r>
              <a:rPr lang="zh-CN" altLang="en-US" sz="3600" b="1" dirty="0" smtClean="0"/>
              <a:t>”，点明了中心。</a:t>
            </a:r>
          </a:p>
          <a:p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40658"/>
            <a:ext cx="10515600" cy="5336305"/>
          </a:xfrm>
        </p:spPr>
        <p:txBody>
          <a:bodyPr/>
          <a:lstStyle/>
          <a:p>
            <a:r>
              <a:rPr lang="en-US" altLang="zh-CN" b="1" dirty="0" smtClean="0"/>
              <a:t>《</a:t>
            </a:r>
            <a:r>
              <a:rPr lang="zh-CN" altLang="en-US" b="1" dirty="0" smtClean="0"/>
              <a:t>马说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结构分析</a:t>
            </a:r>
          </a:p>
          <a:p>
            <a:r>
              <a:rPr lang="zh-CN" altLang="en-US" b="1" dirty="0" smtClean="0"/>
              <a:t>第一部分（第１段），提出论点：</a:t>
            </a:r>
            <a:r>
              <a:rPr lang="zh-CN" altLang="en-US" b="1" dirty="0" smtClean="0">
                <a:solidFill>
                  <a:srgbClr val="FF0000"/>
                </a:solidFill>
              </a:rPr>
              <a:t>世有伯乐，然后有千里马。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zh-CN" altLang="en-US" b="1" dirty="0" smtClean="0">
                <a:solidFill>
                  <a:srgbClr val="0000CC"/>
                </a:solidFill>
              </a:rPr>
              <a:t>（说明伯乐对千里马命运的决定作用）</a:t>
            </a:r>
          </a:p>
          <a:p>
            <a:r>
              <a:rPr lang="zh-CN" altLang="en-US" b="1" dirty="0" smtClean="0"/>
              <a:t>第二部分（第２段），</a:t>
            </a:r>
            <a:r>
              <a:rPr lang="zh-CN" altLang="en-US" b="1" dirty="0" smtClean="0">
                <a:solidFill>
                  <a:srgbClr val="FF0000"/>
                </a:solidFill>
              </a:rPr>
              <a:t>揭示千里马被埋没的根本原因，即“食马者”的无知。</a:t>
            </a:r>
          </a:p>
          <a:p>
            <a:r>
              <a:rPr lang="zh-CN" altLang="en-US" b="1" dirty="0" smtClean="0"/>
              <a:t>第三部分（第３段），</a:t>
            </a:r>
            <a:r>
              <a:rPr lang="zh-CN" altLang="en-US" b="1" dirty="0" smtClean="0">
                <a:solidFill>
                  <a:srgbClr val="FF0000"/>
                </a:solidFill>
              </a:rPr>
              <a:t>对食马者的无知进行痛斥，归纳中心“其真不知马也”。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 smtClean="0">
                <a:solidFill>
                  <a:srgbClr val="FF0000"/>
                </a:solidFill>
              </a:rPr>
              <a:t>《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马说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》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中心思想</a:t>
            </a:r>
          </a:p>
          <a:p>
            <a:r>
              <a:rPr lang="zh-CN" altLang="en-US" sz="4000" b="1" dirty="0" smtClean="0"/>
              <a:t>         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本文采用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托物寓意</a:t>
            </a:r>
            <a:r>
              <a:rPr lang="zh-CN" altLang="en-US" sz="4000" b="1" dirty="0" smtClean="0">
                <a:solidFill>
                  <a:srgbClr val="0000CC"/>
                </a:solidFill>
              </a:rPr>
              <a:t>的写法，通过叙述伯乐对千里马的决定性作用，描述了千里马的悲惨遭遇，刻画了食马者的浅薄、愚妄、无知，痛斥了当时的统治者不能识别和重用人才，集中阐述了封建社会中人才被埋没的原因，抒发了对人才的同情和理解，希望人才能被发现和重用。以千里马不遇伯乐比喻贤才难遇明主。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表达了作者的愤懑不平，并对统治者埋没、摧残人才进行了讽刺和控诉。</a:t>
            </a:r>
          </a:p>
          <a:p>
            <a:endParaRPr lang="zh-CN" altLang="en-US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="" xmlns:a16="http://schemas.microsoft.com/office/drawing/2014/main" id="{838BF905-70BB-4262-ACAB-BF8CDA775017}"/>
              </a:ext>
            </a:extLst>
          </p:cNvPr>
          <p:cNvSpPr/>
          <p:nvPr/>
        </p:nvSpPr>
        <p:spPr>
          <a:xfrm>
            <a:off x="922255" y="638941"/>
            <a:ext cx="1034748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0025" indent="-200025"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zh-CN" sz="2400" b="1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．下列说法错误的一项是</a:t>
            </a:r>
            <a:r>
              <a:rPr lang="en-US" altLang="zh-CN" sz="2400" b="1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(         )</a:t>
            </a:r>
            <a:endParaRPr lang="zh-CN" altLang="zh-CN" sz="2400" b="1" kern="100" dirty="0">
              <a:latin typeface="Calibri" panose="020F0502020204030204" pitchFamily="34" charset="0"/>
              <a:cs typeface="宋体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zh-CN" sz="2400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．“说”是古代一种议论文体，用以陈述作者对某些问题的看法。</a:t>
            </a:r>
            <a:endParaRPr lang="zh-CN" altLang="zh-CN" sz="2400" kern="100" dirty="0">
              <a:latin typeface="Calibri" panose="020F0502020204030204" pitchFamily="34" charset="0"/>
              <a:cs typeface="宋体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zh-CN" sz="2400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．本文通篇用的是托物寓意的写法，以千里马不遇伯乐，比喻贤才难遇明主。</a:t>
            </a:r>
            <a:endParaRPr lang="zh-CN" altLang="zh-CN" sz="2400" kern="100" dirty="0">
              <a:latin typeface="Calibri" panose="020F0502020204030204" pitchFamily="34" charset="0"/>
              <a:cs typeface="宋体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lang="zh-CN" altLang="zh-CN" sz="2400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．本文虽短，结构却十分精巧，中心十分突出</a:t>
            </a:r>
            <a:r>
              <a:rPr lang="zh-CN" altLang="en-US" sz="2400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。</a:t>
            </a:r>
            <a:r>
              <a:rPr lang="zh-CN" altLang="zh-CN" sz="2400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“世有伯乐，然后有千里马”是贯穿全文的中心句。</a:t>
            </a:r>
            <a:endParaRPr lang="zh-CN" altLang="zh-CN" sz="2400" kern="100" dirty="0">
              <a:latin typeface="Calibri" panose="020F0502020204030204" pitchFamily="34" charset="0"/>
              <a:cs typeface="宋体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zh-CN" altLang="zh-CN" sz="2400" kern="100" dirty="0">
                <a:solidFill>
                  <a:srgbClr val="000000"/>
                </a:solidFill>
                <a:latin typeface="Calibri" panose="020F0502020204030204" pitchFamily="34" charset="0"/>
                <a:cs typeface="宋体" panose="02010600030101010101" pitchFamily="2" charset="-122"/>
              </a:rPr>
              <a:t>．文中的“食马者”是指愚妄浅薄的统治者。</a:t>
            </a:r>
            <a:endParaRPr lang="zh-CN" altLang="zh-CN" sz="2400" kern="100" dirty="0">
              <a:latin typeface="Calibri" panose="020F0502020204030204" pitchFamily="34" charset="0"/>
              <a:cs typeface="宋体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000000"/>
                </a:solidFill>
                <a:latin typeface="宋体" panose="02010600030101010101" pitchFamily="2" charset="-122"/>
              </a:rPr>
              <a:t>2.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对《马说》一文内容理解有误的一项是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(          )</a:t>
            </a:r>
            <a:endParaRPr lang="zh-CN" altLang="zh-CN" sz="2400" b="1" kern="100" dirty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</a:rPr>
              <a:t>A.</a:t>
            </a:r>
            <a:r>
              <a:rPr lang="zh-CN" altLang="zh-CN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该文托物寓意，以千里马喻人才，以伯乐喻识才之人。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</a:rPr>
              <a:t>B.</a:t>
            </a:r>
            <a:r>
              <a:rPr lang="zh-CN" altLang="zh-CN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作者在呼唤伯乐的同时，也强调了人才应有不断进取的精神。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</a:rPr>
              <a:t>C.</a:t>
            </a:r>
            <a:r>
              <a:rPr lang="zh-CN" altLang="zh-CN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千里马受辱与“骈死”的不幸遭遇，可以认识到封建社会对人才的埋没和扼杀。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kern="100" dirty="0">
                <a:solidFill>
                  <a:srgbClr val="000000"/>
                </a:solidFill>
                <a:latin typeface="宋体" panose="02010600030101010101" pitchFamily="2" charset="-122"/>
              </a:rPr>
              <a:t>D.</a:t>
            </a:r>
            <a:r>
              <a:rPr lang="zh-CN" altLang="zh-CN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地位低下的“奴隶人”由于</a:t>
            </a:r>
            <a:r>
              <a:rPr lang="zh-CN" altLang="en-US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不知马</a:t>
            </a:r>
            <a:r>
              <a:rPr lang="zh-CN" altLang="zh-CN" sz="2400" kern="100" dirty="0">
                <a:solidFill>
                  <a:srgbClr val="000000"/>
                </a:solidFill>
                <a:latin typeface="Times New Roman" panose="02020603050405020304" pitchFamily="18" charset="0"/>
              </a:rPr>
              <a:t>千里马，所以在精神上侮辱它，在物质上亏待它。</a:t>
            </a:r>
            <a:endParaRPr lang="zh-CN" altLang="zh-CN" sz="2400" kern="100" dirty="0">
              <a:latin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289FB166-19F7-4290-8FDF-24474F390DEE}"/>
              </a:ext>
            </a:extLst>
          </p:cNvPr>
          <p:cNvSpPr txBox="1"/>
          <p:nvPr/>
        </p:nvSpPr>
        <p:spPr>
          <a:xfrm>
            <a:off x="4675696" y="480768"/>
            <a:ext cx="678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solidFill>
                  <a:srgbClr val="FF0000"/>
                </a:solidFill>
              </a:rPr>
              <a:t>C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="" xmlns:a16="http://schemas.microsoft.com/office/drawing/2014/main" id="{0EE63964-FD86-4C2E-8B46-2292A84535D3}"/>
              </a:ext>
            </a:extLst>
          </p:cNvPr>
          <p:cNvSpPr txBox="1"/>
          <p:nvPr/>
        </p:nvSpPr>
        <p:spPr>
          <a:xfrm>
            <a:off x="6787300" y="3075057"/>
            <a:ext cx="678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solidFill>
                  <a:srgbClr val="FF0000"/>
                </a:solidFill>
              </a:rPr>
              <a:t>B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092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1078</Words>
  <Application>Microsoft Office PowerPoint</Application>
  <PresentationFormat>自定义</PresentationFormat>
  <Paragraphs>67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《马说》中考复习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Company>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《马说》中考复习</dc:title>
  <dc:creator>Microsoft 帐户</dc:creator>
  <cp:lastModifiedBy>USER-</cp:lastModifiedBy>
  <cp:revision>29</cp:revision>
  <dcterms:created xsi:type="dcterms:W3CDTF">2016-04-08T08:35:10Z</dcterms:created>
  <dcterms:modified xsi:type="dcterms:W3CDTF">2020-02-27T01:57:19Z</dcterms:modified>
</cp:coreProperties>
</file>