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4" r:id="rId4"/>
    <p:sldId id="319" r:id="rId5"/>
    <p:sldId id="288" r:id="rId6"/>
    <p:sldId id="289" r:id="rId7"/>
    <p:sldId id="290" r:id="rId8"/>
    <p:sldId id="292" r:id="rId9"/>
    <p:sldId id="293" r:id="rId10"/>
    <p:sldId id="294" r:id="rId11"/>
    <p:sldId id="298" r:id="rId12"/>
    <p:sldId id="299" r:id="rId13"/>
    <p:sldId id="300" r:id="rId14"/>
    <p:sldId id="321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5" r:id="rId29"/>
    <p:sldId id="316" r:id="rId30"/>
    <p:sldId id="317" r:id="rId31"/>
    <p:sldId id="318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E5D"/>
    <a:srgbClr val="6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711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7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9BC20-C3E5-4758-9BBC-32004F1A3D31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FE631-446A-4C52-81EE-A72F68B5F6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3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E631-446A-4C52-81EE-A72F68B5F6A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9DC8-C8F1-4363-9E26-745A5257A8CF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365C-6227-429D-B6CF-E2C5BFAF35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3"/>
          <a:stretch>
            <a:fillRect/>
          </a:stretch>
        </p:blipFill>
        <p:spPr>
          <a:xfrm>
            <a:off x="-1" y="-1"/>
            <a:ext cx="12192001" cy="686336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356115" y="1238693"/>
            <a:ext cx="1723549" cy="4380614"/>
            <a:chOff x="8494338" y="1392865"/>
            <a:chExt cx="1723549" cy="4380614"/>
          </a:xfrm>
        </p:grpSpPr>
        <p:sp>
          <p:nvSpPr>
            <p:cNvPr id="7" name="矩形 6"/>
            <p:cNvSpPr/>
            <p:nvPr/>
          </p:nvSpPr>
          <p:spPr>
            <a:xfrm>
              <a:off x="8494338" y="1392865"/>
              <a:ext cx="1723549" cy="4380614"/>
            </a:xfrm>
            <a:prstGeom prst="rect">
              <a:avLst/>
            </a:prstGeom>
            <a:noFill/>
            <a:ln w="63500">
              <a:solidFill>
                <a:srgbClr val="66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494497" y="1905295"/>
              <a:ext cx="1721485" cy="33553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000" dirty="0">
                  <a:solidFill>
                    <a:srgbClr val="D35E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  <a:sym typeface="宋体" panose="02010600030101010101" pitchFamily="2" charset="-122"/>
                </a:rPr>
                <a:t>咏  雪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721610" y="4419918"/>
            <a:ext cx="3319145" cy="1322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文言故事</a:t>
            </a:r>
            <a:endParaRPr lang="en-US" altLang="zh-CN" sz="40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家常系列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25455" y="4784725"/>
            <a:ext cx="570865" cy="13836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刘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义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原文赏析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93395" y="2931160"/>
            <a:ext cx="6087110" cy="35769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87400" algn="just" fontAlgn="auto">
              <a:lnSpc>
                <a:spcPct val="90000"/>
              </a:lnSpc>
              <a:extLst>
                <a:ext uri="{35155182-B16C-46BC-9424-99874614C6A1}">
                  <wpsdc:indentchars xmlns="" xmlns:wpsdc="http://www.wps.cn/officeDocument/2017/drawingmlCustomData" val="200" checksum="1333228810"/>
                </a:ext>
              </a:extLst>
            </a:pPr>
            <a:r>
              <a: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文章第一句交代咏雪的背景。短短的十五个字，涵盖的内容相当多。</a:t>
            </a:r>
          </a:p>
          <a:p>
            <a:pPr indent="787400" algn="just" fontAlgn="auto">
              <a:lnSpc>
                <a:spcPct val="90000"/>
              </a:lnSpc>
              <a:extLst>
                <a:ext uri="{35155182-B16C-46BC-9424-99874614C6A1}">
                  <wpsdc:indentchars xmlns="" xmlns:wpsdc="http://www.wps.cn/officeDocument/2017/drawingmlCustomData" val="200" checksum="1333228810"/>
                </a:ext>
              </a:extLst>
            </a:pPr>
            <a:r>
              <a: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时间、地点、人物、事件全都说到了。 接着写主要事件咏雪。其实是主讲人出题考听众。</a:t>
            </a:r>
          </a:p>
          <a:p>
            <a:pPr indent="787400" algn="just" fontAlgn="auto">
              <a:lnSpc>
                <a:spcPct val="90000"/>
              </a:lnSpc>
              <a:extLst>
                <a:ext uri="{35155182-B16C-46BC-9424-99874614C6A1}">
                  <wpsdc:indentchars xmlns="" xmlns:wpsdc="http://www.wps.cn/officeDocument/2017/drawingmlCustomData" val="200" checksum="1333228810"/>
                </a:ext>
              </a:extLst>
            </a:pPr>
            <a:r>
              <a: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最后一句欣赏及赞扬谢道韫的才气，并写出了谢道韫是“咏絮才”。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116409" y="2799921"/>
            <a:ext cx="47326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89316" y="1937979"/>
            <a:ext cx="4295547" cy="645160"/>
            <a:chOff x="6010942" y="1353175"/>
            <a:chExt cx="4295547" cy="645160"/>
          </a:xfrm>
        </p:grpSpPr>
        <p:sp>
          <p:nvSpPr>
            <p:cNvPr id="10" name="矩形 9"/>
            <p:cNvSpPr/>
            <p:nvPr/>
          </p:nvSpPr>
          <p:spPr>
            <a:xfrm>
              <a:off x="7149066" y="1353175"/>
              <a:ext cx="2019300" cy="6451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35E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原文赏析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34" y="-297707"/>
            <a:ext cx="5369197" cy="715691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原文赏析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8" y="0"/>
            <a:ext cx="4853089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642613" y="1353112"/>
            <a:ext cx="4213844" cy="829945"/>
            <a:chOff x="3221765" y="1798449"/>
            <a:chExt cx="4213844" cy="8299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>
              <a:off x="3152189" y="1918025"/>
              <a:ext cx="729948" cy="59079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997019" y="1798449"/>
              <a:ext cx="2631440" cy="8299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D35E5D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原文赏析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H="1">
              <a:off x="6775236" y="1918024"/>
              <a:ext cx="729948" cy="59079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12420" y="2516505"/>
            <a:ext cx="7256145" cy="340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 fontAlgn="auto">
              <a:lnSpc>
                <a:spcPct val="11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为何说谢道韫作的词句更好呢？比喻讲究形似：大团大团的雪花簌簌落下，倘若有风，则会漫天飞舞。</a:t>
            </a:r>
          </a:p>
          <a:p>
            <a:pPr indent="711200" algn="just" fontAlgn="auto">
              <a:lnSpc>
                <a:spcPct val="11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用“柳絮因风起”来比喻“白雪纷纷”，可谓形相似，景相同。</a:t>
            </a:r>
          </a:p>
          <a:p>
            <a:pPr indent="711200" algn="just" fontAlgn="auto">
              <a:lnSpc>
                <a:spcPct val="11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柳絮飘飞的季节是春暖花开之时，冬季之冷景，以春季之暖景写出，更见诗意。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422401" y="457200"/>
            <a:ext cx="1968500" cy="5638800"/>
          </a:xfrm>
          <a:prstGeom prst="verticalScroll">
            <a:avLst>
              <a:gd name="adj" fmla="val 12500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zh-CN" sz="1800">
              <a:ea typeface="宋体" pitchFamily="2" charset="-12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95039" y="457200"/>
            <a:ext cx="110799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 dirty="0">
                <a:solidFill>
                  <a:srgbClr val="BE2235"/>
                </a:solidFill>
                <a:latin typeface="Times New Roman" pitchFamily="18" charset="0"/>
                <a:ea typeface="华文行楷" pitchFamily="2" charset="-122"/>
              </a:rPr>
              <a:t>陈太丘与友期行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5407706"/>
          </a:xfrm>
        </p:spPr>
        <p:txBody>
          <a:bodyPr/>
          <a:lstStyle/>
          <a:p>
            <a:r>
              <a:rPr lang="zh-CN" altLang="en-US" dirty="0" smtClean="0"/>
              <a:t>   </a:t>
            </a:r>
            <a:endParaRPr lang="en-US" altLang="zh-CN" dirty="0" smtClean="0"/>
          </a:p>
          <a:p>
            <a:r>
              <a:rPr lang="zh-CN" altLang="en-US" dirty="0" smtClean="0"/>
              <a:t>                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陈</a:t>
            </a:r>
            <a:r>
              <a:rPr lang="zh-CN" altLang="en-US" sz="3200" b="1" dirty="0">
                <a:solidFill>
                  <a:srgbClr val="FF0000"/>
                </a:solidFill>
              </a:rPr>
              <a:t>太丘与友期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行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陈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太丘与友期行，期日中，过中不至，太丘舍去。去后乃至。 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元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方时年七岁，门外戏。客问元方：“尊君在不？”答曰：“待君久不至，已去。”友人便怒曰：“非人哉！与人期行，相委而去。”元方曰：“君与家君期日中，日中不至，则是无信；对子骂父，则是无礼。” 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友人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惭，下车引之。元方入门，不顾。 </a:t>
            </a:r>
          </a:p>
        </p:txBody>
      </p:sp>
    </p:spTree>
    <p:extLst>
      <p:ext uri="{BB962C8B-B14F-4D97-AF65-F5344CB8AC3E}">
        <p14:creationId xmlns:p14="http://schemas.microsoft.com/office/powerpoint/2010/main" val="13668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38687" y="1300492"/>
            <a:ext cx="1262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3300"/>
                </a:solidFill>
                <a:latin typeface="黑体" pitchFamily="49" charset="-122"/>
              </a:rPr>
              <a:t>陈太丘与友</a:t>
            </a:r>
            <a:r>
              <a:rPr kumimoji="1" lang="zh-CN" altLang="en-US" sz="3200" b="1" dirty="0">
                <a:latin typeface="黑体" pitchFamily="49" charset="-122"/>
              </a:rPr>
              <a:t>期行</a:t>
            </a:r>
            <a:r>
              <a:rPr kumimoji="1" lang="zh-CN" altLang="en-US" sz="3200" b="1" dirty="0">
                <a:solidFill>
                  <a:srgbClr val="FF3300"/>
                </a:solidFill>
                <a:latin typeface="黑体" pitchFamily="49" charset="-122"/>
              </a:rPr>
              <a:t>，期日中，过中不</a:t>
            </a:r>
            <a:r>
              <a:rPr kumimoji="1" lang="zh-CN" altLang="en-US" sz="3200" b="1" dirty="0">
                <a:latin typeface="黑体" pitchFamily="49" charset="-122"/>
              </a:rPr>
              <a:t>至</a:t>
            </a:r>
            <a:r>
              <a:rPr kumimoji="1" lang="zh-CN" altLang="en-US" sz="3200" b="1" dirty="0">
                <a:solidFill>
                  <a:srgbClr val="FF3300"/>
                </a:solidFill>
                <a:latin typeface="黑体" pitchFamily="49" charset="-122"/>
              </a:rPr>
              <a:t>，太丘舍</a:t>
            </a:r>
            <a:r>
              <a:rPr kumimoji="1" lang="zh-CN" altLang="en-US" sz="3200" b="1" dirty="0">
                <a:latin typeface="黑体" pitchFamily="49" charset="-122"/>
              </a:rPr>
              <a:t>去，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0" y="1"/>
            <a:ext cx="568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rgbClr val="FF3300"/>
                </a:solidFill>
                <a:latin typeface="黑体" pitchFamily="49" charset="-122"/>
              </a:rPr>
              <a:t>陈太丘与友期行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149725"/>
            <a:ext cx="1188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黑体" pitchFamily="49" charset="-122"/>
              </a:rPr>
              <a:t> </a:t>
            </a:r>
            <a:r>
              <a:rPr kumimoji="1" lang="zh-CN" altLang="en-US" sz="3200" b="1">
                <a:solidFill>
                  <a:srgbClr val="FF3300"/>
                </a:solidFill>
                <a:latin typeface="黑体" pitchFamily="49" charset="-122"/>
              </a:rPr>
              <a:t>去后</a:t>
            </a:r>
            <a:r>
              <a:rPr kumimoji="1" lang="zh-CN" altLang="en-US" sz="3200" b="1">
                <a:latin typeface="黑体" pitchFamily="49" charset="-122"/>
              </a:rPr>
              <a:t>乃</a:t>
            </a:r>
            <a:r>
              <a:rPr kumimoji="1" lang="zh-CN" altLang="en-US" sz="3200" b="1">
                <a:solidFill>
                  <a:srgbClr val="FF3300"/>
                </a:solidFill>
                <a:latin typeface="黑体" pitchFamily="49" charset="-122"/>
              </a:rPr>
              <a:t>至。   元方时年七岁，门外</a:t>
            </a:r>
            <a:r>
              <a:rPr kumimoji="1" lang="zh-CN" altLang="en-US" sz="3200" b="1">
                <a:latin typeface="黑体" pitchFamily="49" charset="-122"/>
              </a:rPr>
              <a:t>戏</a:t>
            </a:r>
            <a:r>
              <a:rPr kumimoji="1" lang="zh-CN" altLang="en-US" sz="3200" b="1">
                <a:solidFill>
                  <a:srgbClr val="FF3300"/>
                </a:solidFill>
                <a:latin typeface="黑体" pitchFamily="49" charset="-122"/>
              </a:rPr>
              <a:t>。客问元方：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21336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黑体" pitchFamily="49" charset="-122"/>
              </a:rPr>
              <a:t>    </a:t>
            </a:r>
            <a:r>
              <a:rPr kumimoji="1" lang="zh-CN" altLang="en-US" sz="3200" b="1" dirty="0">
                <a:solidFill>
                  <a:srgbClr val="0000FF"/>
                </a:solidFill>
                <a:latin typeface="黑体" pitchFamily="49" charset="-122"/>
              </a:rPr>
              <a:t>陈太丘跟一位朋友约好同行，约好正午，过了正午朋友还没有到，陈太丘不再等候离开了，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5172075"/>
            <a:ext cx="1219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黑体" pitchFamily="49" charset="-122"/>
              </a:rPr>
              <a:t>    </a:t>
            </a: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陈太丘走后那人才到。元方当时七岁，在门外玩耍，客人问元方：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4418" y="620713"/>
            <a:ext cx="4320116" cy="762000"/>
            <a:chOff x="528" y="576"/>
            <a:chExt cx="1728" cy="480"/>
          </a:xfrm>
        </p:grpSpPr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632" y="8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528" y="576"/>
              <a:ext cx="172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latin typeface="黑体" pitchFamily="49" charset="-122"/>
                </a:rPr>
                <a:t>相约而行。期，约</a:t>
              </a:r>
              <a:r>
                <a:rPr kumimoji="1" lang="zh-CN" altLang="en-US" sz="2800" b="1">
                  <a:solidFill>
                    <a:srgbClr val="FF0066"/>
                  </a:solidFill>
                  <a:latin typeface="黑体" pitchFamily="49" charset="-122"/>
                </a:rPr>
                <a:t>定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770777" y="319508"/>
            <a:ext cx="1828800" cy="914400"/>
            <a:chOff x="3792" y="384"/>
            <a:chExt cx="528" cy="576"/>
          </a:xfrm>
        </p:grpSpPr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4032" y="7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3792" y="384"/>
              <a:ext cx="528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FF0066"/>
                  </a:solidFill>
                  <a:latin typeface="黑体" pitchFamily="49" charset="-122"/>
                </a:rPr>
                <a:t>到达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54211" y="3362415"/>
            <a:ext cx="1824567" cy="838200"/>
            <a:chOff x="528" y="2448"/>
            <a:chExt cx="576" cy="528"/>
          </a:xfrm>
        </p:grpSpPr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528" y="2448"/>
              <a:ext cx="576" cy="2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 dirty="0">
                  <a:solidFill>
                    <a:srgbClr val="FF0066"/>
                  </a:solidFill>
                  <a:latin typeface="黑体" pitchFamily="49" charset="-122"/>
                </a:rPr>
                <a:t>才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6973218" y="392513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949551" y="3288221"/>
            <a:ext cx="2123016" cy="609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800" b="1" dirty="0">
                <a:solidFill>
                  <a:srgbClr val="FF0066"/>
                </a:solidFill>
                <a:latin typeface="黑体" pitchFamily="49" charset="-122"/>
              </a:rPr>
              <a:t>嬉戏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862204" y="333375"/>
            <a:ext cx="1828800" cy="914400"/>
            <a:chOff x="3792" y="384"/>
            <a:chExt cx="528" cy="576"/>
          </a:xfrm>
        </p:grpSpPr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4032" y="7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3792" y="384"/>
              <a:ext cx="528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FF0066"/>
                  </a:solidFill>
                  <a:latin typeface="黑体" pitchFamily="49" charset="-122"/>
                </a:rPr>
                <a:t>离开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32" grpId="0" animBg="1"/>
      <p:bldP spid="92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066800"/>
            <a:ext cx="1219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Times New Roman"/>
              </a:rPr>
              <a:t>“</a:t>
            </a:r>
            <a:r>
              <a:rPr kumimoji="1" lang="zh-CN" altLang="en-US" sz="3200" b="1">
                <a:solidFill>
                  <a:srgbClr val="FF0000"/>
                </a:solidFill>
                <a:latin typeface="黑体" pitchFamily="49" charset="-122"/>
              </a:rPr>
              <a:t>尊 君</a:t>
            </a:r>
            <a:r>
              <a:rPr kumimoji="1" lang="zh-CN" altLang="en-US" sz="3200" b="1">
                <a:latin typeface="黑体" pitchFamily="49" charset="-122"/>
              </a:rPr>
              <a:t>在    </a:t>
            </a:r>
            <a:r>
              <a:rPr kumimoji="1" lang="zh-CN" altLang="en-US" sz="3200" b="1">
                <a:solidFill>
                  <a:srgbClr val="FF0000"/>
                </a:solidFill>
                <a:latin typeface="黑体" pitchFamily="49" charset="-122"/>
              </a:rPr>
              <a:t>不</a:t>
            </a:r>
            <a:r>
              <a:rPr kumimoji="1" lang="zh-CN" altLang="en-US" sz="3200" b="1">
                <a:latin typeface="黑体" pitchFamily="49" charset="-122"/>
              </a:rPr>
              <a:t>？</a:t>
            </a:r>
            <a:r>
              <a:rPr kumimoji="1" lang="zh-CN" altLang="en-US" sz="3200" b="1">
                <a:latin typeface="Times New Roman"/>
              </a:rPr>
              <a:t>”</a:t>
            </a:r>
            <a:r>
              <a:rPr kumimoji="1" lang="zh-CN" altLang="en-US" sz="3200" b="1">
                <a:latin typeface="黑体" pitchFamily="49" charset="-122"/>
              </a:rPr>
              <a:t>答曰：</a:t>
            </a:r>
            <a:r>
              <a:rPr kumimoji="1" lang="zh-CN" altLang="en-US" sz="3200" b="1">
                <a:latin typeface="Times New Roman"/>
              </a:rPr>
              <a:t>“</a:t>
            </a:r>
            <a:r>
              <a:rPr kumimoji="1" lang="zh-CN" altLang="en-US" sz="3200" b="1">
                <a:solidFill>
                  <a:srgbClr val="FF0000"/>
                </a:solidFill>
                <a:latin typeface="黑体" pitchFamily="49" charset="-122"/>
              </a:rPr>
              <a:t>待</a:t>
            </a:r>
            <a:r>
              <a:rPr kumimoji="1" lang="zh-CN" altLang="en-US" sz="3200" b="1">
                <a:latin typeface="黑体" pitchFamily="49" charset="-122"/>
              </a:rPr>
              <a:t>君久不至，已去。</a:t>
            </a:r>
            <a:r>
              <a:rPr kumimoji="1" lang="zh-CN" altLang="en-US" sz="3200" b="1">
                <a:latin typeface="Times New Roman"/>
              </a:rPr>
              <a:t>”</a:t>
            </a:r>
            <a:endParaRPr kumimoji="1" lang="zh-CN" altLang="en-US" sz="3200" b="1">
              <a:latin typeface="黑体" pitchFamily="49" charset="-12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4286250"/>
            <a:ext cx="1219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黑体" pitchFamily="49" charset="-122"/>
              </a:rPr>
              <a:t>友人便怒：</a:t>
            </a:r>
            <a:r>
              <a:rPr kumimoji="1" lang="zh-CN" altLang="en-US" sz="3200" b="1">
                <a:latin typeface="Times New Roman" pitchFamily="18" charset="0"/>
              </a:rPr>
              <a:t>“</a:t>
            </a:r>
            <a:r>
              <a:rPr kumimoji="1" lang="zh-CN" altLang="en-US" sz="3200" b="1">
                <a:solidFill>
                  <a:srgbClr val="FF0066"/>
                </a:solidFill>
                <a:latin typeface="黑体" pitchFamily="49" charset="-122"/>
              </a:rPr>
              <a:t>非</a:t>
            </a:r>
            <a:r>
              <a:rPr kumimoji="1" lang="zh-CN" altLang="en-US" sz="3200" b="1">
                <a:latin typeface="黑体" pitchFamily="49" charset="-122"/>
              </a:rPr>
              <a:t>人哉！与人期行，相</a:t>
            </a:r>
            <a:r>
              <a:rPr kumimoji="1" lang="zh-CN" altLang="en-US" sz="3200" b="1">
                <a:solidFill>
                  <a:srgbClr val="FF0066"/>
                </a:solidFill>
                <a:latin typeface="黑体" pitchFamily="49" charset="-122"/>
              </a:rPr>
              <a:t>委</a:t>
            </a:r>
            <a:r>
              <a:rPr kumimoji="1" lang="zh-CN" altLang="en-US" sz="3200" b="1">
                <a:latin typeface="黑体" pitchFamily="49" charset="-122"/>
              </a:rPr>
              <a:t>而去。</a:t>
            </a:r>
            <a:r>
              <a:rPr kumimoji="1" lang="zh-CN" altLang="en-US" sz="3200" b="1">
                <a:latin typeface="Times New Roman" pitchFamily="18" charset="0"/>
              </a:rPr>
              <a:t>”</a:t>
            </a:r>
            <a:endParaRPr kumimoji="1" lang="zh-CN" altLang="en-US" sz="3200" b="1">
              <a:latin typeface="黑体" pitchFamily="49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214563"/>
            <a:ext cx="1219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itchFamily="18" charset="0"/>
              </a:rPr>
              <a:t>        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kumimoji="1" lang="zh-CN" altLang="en-US" sz="3200" b="1" dirty="0">
                <a:solidFill>
                  <a:srgbClr val="0000FF"/>
                </a:solidFill>
                <a:latin typeface="黑体" pitchFamily="49" charset="-122"/>
              </a:rPr>
              <a:t>你父亲在吗？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kumimoji="1" lang="zh-CN" altLang="en-US" sz="3200" b="1" dirty="0">
                <a:solidFill>
                  <a:srgbClr val="0000FF"/>
                </a:solidFill>
                <a:latin typeface="黑体" pitchFamily="49" charset="-122"/>
              </a:rPr>
              <a:t>元方答道：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kumimoji="1" lang="zh-CN" altLang="en-US" sz="3200" b="1" dirty="0">
                <a:solidFill>
                  <a:srgbClr val="0000FF"/>
                </a:solidFill>
                <a:latin typeface="黑体" pitchFamily="49" charset="-122"/>
              </a:rPr>
              <a:t>等了你很久你不来，他已经离开了。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kumimoji="1" lang="zh-CN" altLang="en-US" sz="3200" b="1" dirty="0">
              <a:solidFill>
                <a:srgbClr val="0000FF"/>
              </a:solidFill>
              <a:latin typeface="黑体" pitchFamily="49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5286375"/>
            <a:ext cx="1178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那人便生气地说：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（你父亲）真不是人啊！和别人约好一起走，却把人丢下自己走了。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kumimoji="1" lang="zh-CN" altLang="en-US" sz="3200" b="1">
              <a:solidFill>
                <a:srgbClr val="0000FF"/>
              </a:solidFill>
              <a:latin typeface="黑体" pitchFamily="49" charset="-122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016000" y="83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28600"/>
            <a:ext cx="38608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黑体" pitchFamily="49" charset="-122"/>
              </a:rPr>
              <a:t>对别人父亲的尊称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00363" y="287547"/>
            <a:ext cx="2556933" cy="838200"/>
            <a:chOff x="1536" y="192"/>
            <a:chExt cx="1056" cy="528"/>
          </a:xfrm>
        </p:grpSpPr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1536" y="4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1776" y="192"/>
              <a:ext cx="816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FF0000"/>
                  </a:solidFill>
                  <a:latin typeface="Times New Roman" pitchFamily="18" charset="0"/>
                </a:rPr>
                <a:t>同“</a:t>
              </a:r>
              <a:r>
                <a:rPr kumimoji="1" lang="zh-CN" altLang="en-US" sz="2800" b="1">
                  <a:solidFill>
                    <a:srgbClr val="FF0000"/>
                  </a:solidFill>
                  <a:latin typeface="黑体" pitchFamily="49" charset="-122"/>
                </a:rPr>
                <a:t>否</a:t>
              </a:r>
              <a:r>
                <a:rPr kumimoji="1" lang="zh-CN" altLang="en-US" sz="2800" b="1">
                  <a:solidFill>
                    <a:srgbClr val="FF0000"/>
                  </a:solidFill>
                  <a:latin typeface="Times New Roman" pitchFamily="18" charset="0"/>
                </a:rPr>
                <a:t>”</a:t>
              </a:r>
              <a:endParaRPr kumimoji="1" lang="zh-CN" altLang="en-US" sz="2800" b="1">
                <a:solidFill>
                  <a:srgbClr val="FF0000"/>
                </a:solidFill>
                <a:latin typeface="黑体" pitchFamily="49" charset="-122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99825" y="287547"/>
            <a:ext cx="2288117" cy="762000"/>
            <a:chOff x="3024" y="192"/>
            <a:chExt cx="864" cy="480"/>
          </a:xfrm>
        </p:grpSpPr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H="1">
              <a:off x="3024" y="48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3024" y="192"/>
              <a:ext cx="864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FF0000"/>
                  </a:solidFill>
                  <a:latin typeface="黑体" pitchFamily="49" charset="-122"/>
                </a:rPr>
                <a:t>等待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05479" y="3520116"/>
            <a:ext cx="2387600" cy="755650"/>
            <a:chOff x="1322" y="1636"/>
            <a:chExt cx="768" cy="476"/>
          </a:xfrm>
        </p:grpSpPr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1632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1322" y="1636"/>
              <a:ext cx="768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FF0066"/>
                  </a:solidFill>
                  <a:latin typeface="黑体" pitchFamily="49" charset="-122"/>
                </a:rPr>
                <a:t>不是</a:t>
              </a:r>
            </a:p>
          </p:txBody>
        </p:sp>
      </p:grp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941388" y="40005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5712603" y="3446252"/>
            <a:ext cx="2982384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FF0066"/>
                </a:solidFill>
                <a:latin typeface="黑体" pitchFamily="49" charset="-122"/>
              </a:rPr>
              <a:t>丢下，舍弃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7" grpId="0" animBg="1"/>
      <p:bldP spid="102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620713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黑体" pitchFamily="49" charset="-122"/>
              </a:rPr>
              <a:t>元方曰：</a:t>
            </a:r>
            <a:r>
              <a:rPr kumimoji="1" lang="zh-CN" altLang="en-US" sz="3200" b="1">
                <a:latin typeface="Times New Roman" pitchFamily="18" charset="0"/>
              </a:rPr>
              <a:t>“</a:t>
            </a:r>
            <a:r>
              <a:rPr kumimoji="1" lang="zh-CN" altLang="en-US" sz="3200" b="1">
                <a:latin typeface="黑体" pitchFamily="49" charset="-122"/>
              </a:rPr>
              <a:t>君与</a:t>
            </a:r>
            <a:r>
              <a:rPr kumimoji="1" lang="zh-CN" altLang="en-US" sz="3200" b="1">
                <a:solidFill>
                  <a:srgbClr val="FF0066"/>
                </a:solidFill>
                <a:latin typeface="黑体" pitchFamily="49" charset="-122"/>
              </a:rPr>
              <a:t>家君</a:t>
            </a:r>
            <a:r>
              <a:rPr kumimoji="1" lang="zh-CN" altLang="en-US" sz="3200" b="1">
                <a:latin typeface="黑体" pitchFamily="49" charset="-122"/>
              </a:rPr>
              <a:t>期日中。日中不至，</a:t>
            </a:r>
            <a:r>
              <a:rPr kumimoji="1" lang="zh-CN" altLang="en-US" sz="3200" b="1">
                <a:solidFill>
                  <a:srgbClr val="FF0066"/>
                </a:solidFill>
                <a:latin typeface="黑体" pitchFamily="49" charset="-122"/>
              </a:rPr>
              <a:t>则</a:t>
            </a:r>
            <a:r>
              <a:rPr kumimoji="1" lang="zh-CN" altLang="en-US" sz="3200" b="1">
                <a:latin typeface="黑体" pitchFamily="49" charset="-122"/>
              </a:rPr>
              <a:t>是无信；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3352800"/>
            <a:ext cx="1262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黑体" pitchFamily="49" charset="-122"/>
              </a:rPr>
              <a:t>对子骂父，则是无礼。</a:t>
            </a:r>
            <a:r>
              <a:rPr kumimoji="1" lang="zh-CN" altLang="en-US" sz="3200" b="1">
                <a:latin typeface="Times New Roman" pitchFamily="18" charset="0"/>
              </a:rPr>
              <a:t>”</a:t>
            </a:r>
            <a:r>
              <a:rPr kumimoji="1" lang="zh-CN" altLang="en-US" sz="3200" b="1">
                <a:latin typeface="黑体" pitchFamily="49" charset="-122"/>
              </a:rPr>
              <a:t>    友人</a:t>
            </a:r>
            <a:r>
              <a:rPr kumimoji="1" lang="zh-CN" altLang="en-US" sz="3200" b="1">
                <a:solidFill>
                  <a:srgbClr val="FF0066"/>
                </a:solidFill>
                <a:latin typeface="黑体" pitchFamily="49" charset="-122"/>
              </a:rPr>
              <a:t>惭</a:t>
            </a:r>
            <a:r>
              <a:rPr kumimoji="1" lang="zh-CN" altLang="en-US" sz="3200" b="1">
                <a:latin typeface="黑体" pitchFamily="49" charset="-122"/>
              </a:rPr>
              <a:t>，下车</a:t>
            </a:r>
            <a:r>
              <a:rPr kumimoji="1" lang="zh-CN" altLang="en-US" sz="3200" b="1">
                <a:solidFill>
                  <a:srgbClr val="FF0066"/>
                </a:solidFill>
                <a:latin typeface="黑体" pitchFamily="49" charset="-122"/>
              </a:rPr>
              <a:t>引</a:t>
            </a:r>
            <a:r>
              <a:rPr kumimoji="1" lang="zh-CN" altLang="en-US" sz="3200" b="1">
                <a:latin typeface="黑体" pitchFamily="49" charset="-122"/>
              </a:rPr>
              <a:t>之，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8000" y="5516564"/>
            <a:ext cx="1168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黑体" pitchFamily="49" charset="-122"/>
              </a:rPr>
              <a:t>元方入门不</a:t>
            </a:r>
            <a:r>
              <a:rPr kumimoji="1" lang="zh-CN" altLang="en-US" sz="3200" b="1">
                <a:solidFill>
                  <a:srgbClr val="FF0066"/>
                </a:solidFill>
                <a:latin typeface="黑体" pitchFamily="49" charset="-122"/>
              </a:rPr>
              <a:t>顾</a:t>
            </a:r>
            <a:r>
              <a:rPr kumimoji="1" lang="zh-CN" altLang="en-US" sz="3200" b="1">
                <a:solidFill>
                  <a:schemeClr val="accent2"/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916113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元方说；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你跟我父亲约好正午。你正午不到， 就是不讲信用。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kumimoji="1" lang="zh-CN" altLang="en-US" sz="3200" b="1">
              <a:solidFill>
                <a:srgbClr val="0000FF"/>
              </a:solidFill>
              <a:latin typeface="黑体" pitchFamily="49" charset="-122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3962400"/>
            <a:ext cx="1219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对着人家的儿子骂他，就是没有礼貌。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朋友感到惭愧，便下车想拉元方，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1600" y="6049964"/>
            <a:ext cx="965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黑体" pitchFamily="49" charset="-122"/>
              </a:rPr>
              <a:t>元方头也不回地走进自己家的大门。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8241622" y="304227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545758" y="2550574"/>
            <a:ext cx="1422400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黑体" pitchFamily="49" charset="-122"/>
              </a:rPr>
              <a:t>拉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024996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177691" y="4866736"/>
            <a:ext cx="17272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黑体" pitchFamily="49" charset="-122"/>
              </a:rPr>
              <a:t>回头看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75819" y="0"/>
            <a:ext cx="2133600" cy="762000"/>
            <a:chOff x="1536" y="192"/>
            <a:chExt cx="1056" cy="528"/>
          </a:xfrm>
        </p:grpSpPr>
        <p:sp>
          <p:nvSpPr>
            <p:cNvPr id="12305" name="Line 9"/>
            <p:cNvSpPr>
              <a:spLocks noChangeShapeType="1"/>
            </p:cNvSpPr>
            <p:nvPr/>
          </p:nvSpPr>
          <p:spPr bwMode="auto">
            <a:xfrm flipH="1">
              <a:off x="1536" y="4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Oval 10"/>
            <p:cNvSpPr>
              <a:spLocks noChangeArrowheads="1"/>
            </p:cNvSpPr>
            <p:nvPr/>
          </p:nvSpPr>
          <p:spPr bwMode="auto">
            <a:xfrm>
              <a:off x="1776" y="192"/>
              <a:ext cx="816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FF0000"/>
                  </a:solidFill>
                  <a:latin typeface="黑体" pitchFamily="49" charset="-122"/>
                </a:rPr>
                <a:t>我父亲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933721" y="0"/>
            <a:ext cx="1824567" cy="838200"/>
            <a:chOff x="528" y="2448"/>
            <a:chExt cx="576" cy="528"/>
          </a:xfrm>
        </p:grpSpPr>
        <p:sp>
          <p:nvSpPr>
            <p:cNvPr id="12311" name="Line 14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Oval 15"/>
            <p:cNvSpPr>
              <a:spLocks noChangeArrowheads="1"/>
            </p:cNvSpPr>
            <p:nvPr/>
          </p:nvSpPr>
          <p:spPr bwMode="auto">
            <a:xfrm>
              <a:off x="528" y="2448"/>
              <a:ext cx="576" cy="2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黑体" pitchFamily="49" charset="-122"/>
                </a:rPr>
                <a:t>就</a:t>
              </a:r>
              <a:endParaRPr lang="zh-CN" altLang="en-US" sz="1800">
                <a:solidFill>
                  <a:srgbClr val="FF0000"/>
                </a:solidFill>
                <a:ea typeface="宋体" pitchFamily="2" charset="-122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27624" y="2539041"/>
            <a:ext cx="1824567" cy="838200"/>
            <a:chOff x="528" y="2448"/>
            <a:chExt cx="576" cy="528"/>
          </a:xfrm>
        </p:grpSpPr>
        <p:sp>
          <p:nvSpPr>
            <p:cNvPr id="12314" name="Line 14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Oval 15"/>
            <p:cNvSpPr>
              <a:spLocks noChangeArrowheads="1"/>
            </p:cNvSpPr>
            <p:nvPr/>
          </p:nvSpPr>
          <p:spPr bwMode="auto">
            <a:xfrm>
              <a:off x="528" y="2448"/>
              <a:ext cx="576" cy="2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FF0000"/>
                  </a:solidFill>
                  <a:latin typeface="Times New Roman" pitchFamily="18" charset="0"/>
                </a:rPr>
                <a:t>惭愧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3" grpId="0" animBg="1"/>
      <p:bldP spid="112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Box 8"/>
          <p:cNvSpPr txBox="1">
            <a:spLocks noChangeArrowheads="1"/>
          </p:cNvSpPr>
          <p:nvPr/>
        </p:nvSpPr>
        <p:spPr bwMode="auto">
          <a:xfrm>
            <a:off x="-101600" y="3124201"/>
            <a:ext cx="1202478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0000FF"/>
                </a:solidFill>
                <a:latin typeface="黑体" pitchFamily="49" charset="-122"/>
              </a:rPr>
              <a:t>友人便怒曰：“非人哉！与人期行，相委而去。”</a:t>
            </a:r>
          </a:p>
        </p:txBody>
      </p:sp>
      <p:sp>
        <p:nvSpPr>
          <p:cNvPr id="148483" name="矩形 6"/>
          <p:cNvSpPr>
            <a:spLocks noChangeArrowheads="1"/>
          </p:cNvSpPr>
          <p:nvPr/>
        </p:nvSpPr>
        <p:spPr bwMode="auto">
          <a:xfrm>
            <a:off x="694267" y="374651"/>
            <a:ext cx="9973733" cy="4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</a:rPr>
              <a:t>友人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</a:rPr>
              <a:t>到底是一个怎样的人？</a:t>
            </a:r>
          </a:p>
        </p:txBody>
      </p:sp>
      <p:sp>
        <p:nvSpPr>
          <p:cNvPr id="148484" name="TextBox 1"/>
          <p:cNvSpPr txBox="1">
            <a:spLocks noChangeArrowheads="1"/>
          </p:cNvSpPr>
          <p:nvPr/>
        </p:nvSpPr>
        <p:spPr bwMode="auto">
          <a:xfrm>
            <a:off x="-101600" y="1630363"/>
            <a:ext cx="1229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</a:rPr>
              <a:t>陈太丘与友期行，期日中。过中不至，太丘舍去。</a:t>
            </a:r>
          </a:p>
        </p:txBody>
      </p:sp>
      <p:sp>
        <p:nvSpPr>
          <p:cNvPr id="148485" name="TextBox 9"/>
          <p:cNvSpPr txBox="1">
            <a:spLocks noChangeArrowheads="1"/>
          </p:cNvSpPr>
          <p:nvPr/>
        </p:nvSpPr>
        <p:spPr bwMode="auto">
          <a:xfrm>
            <a:off x="-101600" y="4678364"/>
            <a:ext cx="534246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</a:rPr>
              <a:t>友人惭，下车引之。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368800" y="2286000"/>
            <a:ext cx="4470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232694" y="3657600"/>
            <a:ext cx="4186687" cy="2444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1600" y="5334000"/>
            <a:ext cx="4368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9" name="矩形 14"/>
          <p:cNvSpPr>
            <a:spLocks noChangeArrowheads="1"/>
          </p:cNvSpPr>
          <p:nvPr/>
        </p:nvSpPr>
        <p:spPr bwMode="auto">
          <a:xfrm>
            <a:off x="4165600" y="2316164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言而无信，不守信用</a:t>
            </a:r>
          </a:p>
        </p:txBody>
      </p:sp>
      <p:sp>
        <p:nvSpPr>
          <p:cNvPr id="148490" name="矩形 15"/>
          <p:cNvSpPr>
            <a:spLocks noChangeArrowheads="1"/>
          </p:cNvSpPr>
          <p:nvPr/>
        </p:nvSpPr>
        <p:spPr bwMode="auto">
          <a:xfrm>
            <a:off x="4673600" y="3916364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缺乏修养、没有礼貌</a:t>
            </a:r>
          </a:p>
        </p:txBody>
      </p:sp>
      <p:sp>
        <p:nvSpPr>
          <p:cNvPr id="148491" name="矩形 16"/>
          <p:cNvSpPr>
            <a:spLocks noChangeArrowheads="1"/>
          </p:cNvSpPr>
          <p:nvPr/>
        </p:nvSpPr>
        <p:spPr bwMode="auto">
          <a:xfrm>
            <a:off x="609600" y="5440364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知错能改</a:t>
            </a:r>
          </a:p>
        </p:txBody>
      </p:sp>
      <p:cxnSp>
        <p:nvCxnSpPr>
          <p:cNvPr id="2" name="直接连接符 5"/>
          <p:cNvCxnSpPr/>
          <p:nvPr/>
        </p:nvCxnSpPr>
        <p:spPr>
          <a:xfrm>
            <a:off x="2396227" y="3682042"/>
            <a:ext cx="152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93" name="矩形 15"/>
          <p:cNvSpPr>
            <a:spLocks noChangeArrowheads="1"/>
          </p:cNvSpPr>
          <p:nvPr/>
        </p:nvSpPr>
        <p:spPr bwMode="auto">
          <a:xfrm>
            <a:off x="1006415" y="400697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暴躁易怒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/>
      <p:bldP spid="148484" grpId="0"/>
      <p:bldP spid="148485" grpId="0"/>
      <p:bldP spid="148489" grpId="0"/>
      <p:bldP spid="148490" grpId="0"/>
      <p:bldP spid="148491" grpId="0"/>
      <p:bldP spid="1484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矩形 5"/>
          <p:cNvSpPr>
            <a:spLocks noChangeArrowheads="1"/>
          </p:cNvSpPr>
          <p:nvPr/>
        </p:nvSpPr>
        <p:spPr bwMode="auto">
          <a:xfrm>
            <a:off x="793752" y="533400"/>
            <a:ext cx="8451849" cy="4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</a:rPr>
              <a:t>元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</a:rPr>
              <a:t>方的性格特点如何？</a:t>
            </a:r>
          </a:p>
        </p:txBody>
      </p:sp>
      <p:sp>
        <p:nvSpPr>
          <p:cNvPr id="150531" name="TextBox 1"/>
          <p:cNvSpPr txBox="1">
            <a:spLocks noChangeArrowheads="1"/>
          </p:cNvSpPr>
          <p:nvPr/>
        </p:nvSpPr>
        <p:spPr bwMode="auto">
          <a:xfrm>
            <a:off x="711201" y="1219201"/>
            <a:ext cx="106235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600" b="1">
                <a:solidFill>
                  <a:srgbClr val="0000FF"/>
                </a:solidFill>
                <a:latin typeface="黑体" pitchFamily="49" charset="-122"/>
              </a:rPr>
              <a:t>    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</a:rPr>
              <a:t>元方曰：“君与家君期日中。日中不至，则是无信；对子骂父，则是无礼。”</a:t>
            </a:r>
          </a:p>
        </p:txBody>
      </p:sp>
      <p:sp>
        <p:nvSpPr>
          <p:cNvPr id="150532" name="TextBox 8"/>
          <p:cNvSpPr txBox="1">
            <a:spLocks noChangeArrowheads="1"/>
          </p:cNvSpPr>
          <p:nvPr/>
        </p:nvSpPr>
        <p:spPr bwMode="auto">
          <a:xfrm>
            <a:off x="1871133" y="3941763"/>
            <a:ext cx="503766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</a:rPr>
              <a:t>元方入门不顾。</a:t>
            </a:r>
          </a:p>
        </p:txBody>
      </p:sp>
      <p:pic>
        <p:nvPicPr>
          <p:cNvPr id="150533" name="圆角矩形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5728" y="1885412"/>
            <a:ext cx="2743200" cy="1838325"/>
          </a:xfrm>
          <a:prstGeom prst="rect">
            <a:avLst/>
          </a:prstGeom>
          <a:noFill/>
        </p:spPr>
      </p:pic>
      <p:pic>
        <p:nvPicPr>
          <p:cNvPr id="150534" name="圆角矩形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480" y="1828801"/>
            <a:ext cx="2743200" cy="1838325"/>
          </a:xfrm>
          <a:prstGeom prst="rect">
            <a:avLst/>
          </a:prstGeom>
          <a:noFill/>
        </p:spPr>
      </p:pic>
      <p:pic>
        <p:nvPicPr>
          <p:cNvPr id="150535" name="圆角矩形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0557" y="3581399"/>
            <a:ext cx="3540665" cy="1911350"/>
          </a:xfrm>
          <a:prstGeom prst="rect">
            <a:avLst/>
          </a:prstGeom>
          <a:noFill/>
        </p:spPr>
      </p:pic>
      <p:sp>
        <p:nvSpPr>
          <p:cNvPr id="150536" name="矩形 7"/>
          <p:cNvSpPr>
            <a:spLocks noChangeArrowheads="1"/>
          </p:cNvSpPr>
          <p:nvPr/>
        </p:nvSpPr>
        <p:spPr bwMode="auto">
          <a:xfrm>
            <a:off x="3352800" y="3124200"/>
            <a:ext cx="1826141" cy="584775"/>
          </a:xfrm>
          <a:prstGeom prst="rect">
            <a:avLst/>
          </a:prstGeom>
          <a:solidFill>
            <a:srgbClr val="F4B183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懂礼识义</a:t>
            </a:r>
          </a:p>
        </p:txBody>
      </p:sp>
      <p:sp>
        <p:nvSpPr>
          <p:cNvPr id="150537" name="矩形 9"/>
          <p:cNvSpPr>
            <a:spLocks noChangeArrowheads="1"/>
          </p:cNvSpPr>
          <p:nvPr/>
        </p:nvSpPr>
        <p:spPr bwMode="auto">
          <a:xfrm>
            <a:off x="3149600" y="4953000"/>
            <a:ext cx="5689600" cy="1066800"/>
          </a:xfrm>
          <a:prstGeom prst="rect">
            <a:avLst/>
          </a:prstGeom>
          <a:solidFill>
            <a:srgbClr val="F4B183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性格直率，好恶分明；</a:t>
            </a:r>
          </a:p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情感易外露；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正直不阿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/>
      <p:bldP spid="150532" grpId="0"/>
      <p:bldP spid="150536" grpId="0" bldLvl="0" animBg="1"/>
      <p:bldP spid="15053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7184" y="533400"/>
            <a:ext cx="12359216" cy="1143000"/>
          </a:xfrm>
        </p:spPr>
        <p:txBody>
          <a:bodyPr/>
          <a:lstStyle/>
          <a:p>
            <a:pPr algn="l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作者</a:t>
            </a:r>
            <a:r>
              <a:rPr lang="zh-CN" altLang="en-US" sz="4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写此文的意图是什么（主旨）？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4701" y="1785938"/>
            <a:ext cx="10706100" cy="3959225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）借元方责客之语，赞扬元方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的聪敏，懂礼识仪。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（</a:t>
            </a:r>
            <a:r>
              <a:rPr lang="en-US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）更说明</a:t>
            </a:r>
            <a:r>
              <a:rPr lang="zh-CN" altLang="en-US" sz="3600" b="1">
                <a:solidFill>
                  <a:srgbClr val="0000FF"/>
                </a:solidFill>
                <a:latin typeface="宋体"/>
                <a:ea typeface="黑体" pitchFamily="49" charset="-122"/>
              </a:rPr>
              <a:t>“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信</a:t>
            </a:r>
            <a:r>
              <a:rPr lang="zh-CN" altLang="en-US" sz="3600" b="1">
                <a:solidFill>
                  <a:srgbClr val="0000FF"/>
                </a:solidFill>
                <a:latin typeface="宋体"/>
                <a:ea typeface="黑体" pitchFamily="49" charset="-122"/>
              </a:rPr>
              <a:t>”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3600" b="1">
                <a:solidFill>
                  <a:srgbClr val="0000FF"/>
                </a:solidFill>
                <a:latin typeface="宋体"/>
                <a:ea typeface="黑体" pitchFamily="49" charset="-122"/>
              </a:rPr>
              <a:t>“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礼</a:t>
            </a:r>
            <a:r>
              <a:rPr lang="zh-CN" altLang="en-US" sz="3600" b="1">
                <a:solidFill>
                  <a:srgbClr val="0000FF"/>
                </a:solidFill>
                <a:latin typeface="宋体"/>
                <a:ea typeface="黑体" pitchFamily="49" charset="-122"/>
              </a:rPr>
              <a:t>”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的重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要性，做人应当诚信、有礼</a:t>
            </a:r>
            <a:r>
              <a:rPr lang="zh-CN" altLang="en-US" sz="36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前言导入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4592320" y="2168843"/>
            <a:ext cx="7343140" cy="301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87400" algn="just" fontAlgn="auto">
              <a:lnSpc>
                <a:spcPts val="3800"/>
              </a:lnSpc>
              <a:extLst>
                <a:ext uri="{35155182-B16C-46BC-9424-99874614C6A1}">
                  <wpsdc:indentchars xmlns="" xmlns:wpsdc="http://www.wps.cn/officeDocument/2017/drawingmlCustomData" val="200" checksum="1333228810"/>
                </a:ext>
              </a:extLst>
            </a:pPr>
            <a:r>
              <a:rPr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《咏雪》是南朝文学家刘义庆收录在《世说新语》中的一段文言散文。始出于东晋谢安与其子侄辈们的一段即兴对话。言简意赅地勾勒了疾风骤雪、纷纷扬扬的下雪天，谢家子女即景赋诗咏雪的情景，展示了古代家庭文化生活轻松和谐的画面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76357" cy="685800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>
          <a:xfrm>
            <a:off x="0" y="6379535"/>
            <a:ext cx="287079" cy="478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矩形 1"/>
          <p:cNvSpPr>
            <a:spLocks noChangeArrowheads="1"/>
          </p:cNvSpPr>
          <p:nvPr/>
        </p:nvSpPr>
        <p:spPr bwMode="auto">
          <a:xfrm>
            <a:off x="406400" y="1371600"/>
            <a:ext cx="12084051" cy="715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1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与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儿女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讲论文义（                         ）</a:t>
            </a:r>
          </a:p>
          <a:p>
            <a:pPr eaLnBrk="0" hangingPunct="0">
              <a:lnSpc>
                <a:spcPct val="21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陈太丘与友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期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行（                       ）</a:t>
            </a:r>
          </a:p>
          <a:p>
            <a:pPr eaLnBrk="0" hangingPunct="0">
              <a:lnSpc>
                <a:spcPct val="21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太丘舍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去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（                         ）</a:t>
            </a:r>
          </a:p>
          <a:p>
            <a:endParaRPr lang="zh-CN" altLang="en-US" sz="3200" b="1" dirty="0">
              <a:solidFill>
                <a:srgbClr val="000000"/>
              </a:solidFill>
              <a:latin typeface="黑体" pitchFamily="49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下车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引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之（                               ）</a:t>
            </a:r>
          </a:p>
          <a:p>
            <a:endParaRPr lang="zh-CN" altLang="en-US" sz="3200" b="1" dirty="0">
              <a:solidFill>
                <a:srgbClr val="000000"/>
              </a:solidFill>
              <a:latin typeface="黑体" pitchFamily="49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元方入门不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顾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itchFamily="49" charset="-122"/>
              </a:rPr>
              <a:t>（                </a:t>
            </a:r>
            <a:r>
              <a:rPr lang="zh-CN" altLang="en-US" b="1" dirty="0" smtClean="0">
                <a:solidFill>
                  <a:srgbClr val="000000"/>
                </a:solidFill>
              </a:rPr>
              <a:t>                                        </a:t>
            </a:r>
            <a:r>
              <a:rPr lang="zh-CN" altLang="en-US" sz="2800" b="1" dirty="0">
                <a:solidFill>
                  <a:srgbClr val="000000"/>
                </a:solidFill>
              </a:rPr>
              <a:t>）</a:t>
            </a:r>
            <a:endParaRPr lang="zh-CN" altLang="en-US" b="1" dirty="0">
              <a:solidFill>
                <a:srgbClr val="000000"/>
              </a:solidFill>
            </a:endParaRPr>
          </a:p>
          <a:p>
            <a:pPr eaLnBrk="0" hangingPunct="0">
              <a:lnSpc>
                <a:spcPct val="210000"/>
              </a:lnSpc>
            </a:pPr>
            <a:endParaRPr lang="zh-CN" altLang="en-US" sz="3000" b="1" dirty="0">
              <a:solidFill>
                <a:srgbClr val="000000"/>
              </a:solidFill>
              <a:latin typeface="黑体" pitchFamily="49" charset="-122"/>
            </a:endParaRPr>
          </a:p>
          <a:p>
            <a:pPr eaLnBrk="0" hangingPunct="0">
              <a:lnSpc>
                <a:spcPct val="210000"/>
              </a:lnSpc>
            </a:pPr>
            <a:endParaRPr lang="en-US" altLang="zh-CN" sz="3000" b="1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174083" name="Text Box 18"/>
          <p:cNvSpPr txBox="1">
            <a:spLocks noChangeArrowheads="1"/>
          </p:cNvSpPr>
          <p:nvPr/>
        </p:nvSpPr>
        <p:spPr bwMode="auto">
          <a:xfrm>
            <a:off x="3736196" y="1656271"/>
            <a:ext cx="713105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</a:rPr>
              <a:t>古义：泛指小辈，包括侄儿侄女</a:t>
            </a:r>
          </a:p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</a:rPr>
              <a:t>今义：儿子和女儿</a:t>
            </a:r>
          </a:p>
        </p:txBody>
      </p:sp>
      <p:sp>
        <p:nvSpPr>
          <p:cNvPr id="174084" name="Text Box 18"/>
          <p:cNvSpPr txBox="1">
            <a:spLocks noChangeArrowheads="1"/>
          </p:cNvSpPr>
          <p:nvPr/>
        </p:nvSpPr>
        <p:spPr bwMode="auto">
          <a:xfrm>
            <a:off x="4046549" y="2792084"/>
            <a:ext cx="58949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</a:rPr>
              <a:t>古义：约定   今义：日期</a:t>
            </a:r>
          </a:p>
        </p:txBody>
      </p:sp>
      <p:sp>
        <p:nvSpPr>
          <p:cNvPr id="174085" name="Text Box 18"/>
          <p:cNvSpPr txBox="1">
            <a:spLocks noChangeArrowheads="1"/>
          </p:cNvSpPr>
          <p:nvPr/>
        </p:nvSpPr>
        <p:spPr bwMode="auto">
          <a:xfrm>
            <a:off x="2387082" y="3782683"/>
            <a:ext cx="623358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</a:rPr>
              <a:t>古义：离开    今义：前往</a:t>
            </a: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812801" y="609600"/>
            <a:ext cx="3128433" cy="801688"/>
            <a:chOff x="753" y="1570"/>
            <a:chExt cx="3695" cy="882"/>
          </a:xfrm>
        </p:grpSpPr>
        <p:pic>
          <p:nvPicPr>
            <p:cNvPr id="174087" name="图片 1" descr="00 图标-0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3" y="1570"/>
              <a:ext cx="3695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88" name="文本框 3"/>
            <p:cNvSpPr txBox="1">
              <a:spLocks noChangeArrowheads="1"/>
            </p:cNvSpPr>
            <p:nvPr/>
          </p:nvSpPr>
          <p:spPr bwMode="auto">
            <a:xfrm>
              <a:off x="938" y="1596"/>
              <a:ext cx="3018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chemeClr val="bg1"/>
                  </a:solidFill>
                  <a:latin typeface="华文新魏" pitchFamily="2" charset="-122"/>
                  <a:ea typeface="华文新魏" pitchFamily="2" charset="-122"/>
                  <a:sym typeface="+mn-ea"/>
                </a:rPr>
                <a:t>文言积累</a:t>
              </a: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708401" y="457200"/>
            <a:ext cx="4400551" cy="1263650"/>
            <a:chOff x="4601" y="1210"/>
            <a:chExt cx="5197" cy="1817"/>
          </a:xfrm>
        </p:grpSpPr>
        <p:pic>
          <p:nvPicPr>
            <p:cNvPr id="174090" name="图片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1" y="1210"/>
              <a:ext cx="5197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1" name="Text Box 8"/>
            <p:cNvSpPr txBox="1">
              <a:spLocks noChangeArrowheads="1"/>
            </p:cNvSpPr>
            <p:nvPr/>
          </p:nvSpPr>
          <p:spPr bwMode="auto">
            <a:xfrm>
              <a:off x="5278" y="1559"/>
              <a:ext cx="3840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u"/>
              </a:pPr>
              <a:r>
                <a:rPr lang="zh-CN" altLang="en-US" sz="3200" b="1"/>
                <a:t>古今异义</a:t>
              </a:r>
            </a:p>
          </p:txBody>
        </p:sp>
      </p:grpSp>
      <p:sp>
        <p:nvSpPr>
          <p:cNvPr id="174093" name="Text Box 18"/>
          <p:cNvSpPr txBox="1">
            <a:spLocks noChangeArrowheads="1"/>
          </p:cNvSpPr>
          <p:nvPr/>
        </p:nvSpPr>
        <p:spPr bwMode="auto">
          <a:xfrm>
            <a:off x="2423064" y="4849484"/>
            <a:ext cx="779145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0000FF"/>
                </a:solidFill>
                <a:latin typeface="黑体" pitchFamily="49" charset="-122"/>
              </a:rPr>
              <a:t>古义：拉，牵拉   今义：引导</a:t>
            </a:r>
          </a:p>
        </p:txBody>
      </p:sp>
      <p:sp>
        <p:nvSpPr>
          <p:cNvPr id="174094" name="Text Box 18"/>
          <p:cNvSpPr txBox="1">
            <a:spLocks noChangeArrowheads="1"/>
          </p:cNvSpPr>
          <p:nvPr/>
        </p:nvSpPr>
        <p:spPr bwMode="auto">
          <a:xfrm>
            <a:off x="3337464" y="5840084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0000FF"/>
                </a:solidFill>
                <a:latin typeface="黑体" pitchFamily="49" charset="-122"/>
              </a:rPr>
              <a:t>古义：回头看  今义：照顾或光顾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ldLvl="0"/>
      <p:bldP spid="174084" grpId="0" bldLvl="0"/>
      <p:bldP spid="174085" grpId="0" bldLvl="0"/>
      <p:bldP spid="174093" grpId="0" bldLvl="0"/>
      <p:bldP spid="17409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矩形 1"/>
          <p:cNvSpPr>
            <a:spLocks noChangeArrowheads="1"/>
          </p:cNvSpPr>
          <p:nvPr/>
        </p:nvSpPr>
        <p:spPr bwMode="auto">
          <a:xfrm>
            <a:off x="1900767" y="2871788"/>
            <a:ext cx="99885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</a:rPr>
              <a:t>尊君在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不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</a:rPr>
              <a:t>（                ）</a:t>
            </a:r>
          </a:p>
        </p:txBody>
      </p:sp>
      <p:sp>
        <p:nvSpPr>
          <p:cNvPr id="176131" name="矩形 5"/>
          <p:cNvSpPr>
            <a:spLocks noChangeArrowheads="1"/>
          </p:cNvSpPr>
          <p:nvPr/>
        </p:nvSpPr>
        <p:spPr bwMode="auto">
          <a:xfrm>
            <a:off x="4049943" y="2871788"/>
            <a:ext cx="4169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0000FF"/>
                </a:solidFill>
                <a:latin typeface="黑体" pitchFamily="49" charset="-122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</a:rPr>
              <a:t>不”通“否”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3708401" y="655639"/>
            <a:ext cx="4400551" cy="1266825"/>
            <a:chOff x="4601" y="1210"/>
            <a:chExt cx="5197" cy="1817"/>
          </a:xfrm>
        </p:grpSpPr>
        <p:pic>
          <p:nvPicPr>
            <p:cNvPr id="176133" name="图片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1" y="1210"/>
              <a:ext cx="5197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34" name="Text Box 8"/>
            <p:cNvSpPr txBox="1">
              <a:spLocks noChangeArrowheads="1"/>
            </p:cNvSpPr>
            <p:nvPr/>
          </p:nvSpPr>
          <p:spPr bwMode="auto">
            <a:xfrm>
              <a:off x="5645" y="1559"/>
              <a:ext cx="3109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u"/>
              </a:pPr>
              <a:r>
                <a:rPr lang="zh-CN" altLang="en-US" sz="3200" b="1"/>
                <a:t>通假字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33351" y="2482850"/>
            <a:ext cx="12187767" cy="2516188"/>
            <a:chOff x="157" y="2932"/>
            <a:chExt cx="14395" cy="2973"/>
          </a:xfrm>
        </p:grpSpPr>
        <p:sp>
          <p:nvSpPr>
            <p:cNvPr id="20" name="AutoShape 13"/>
            <p:cNvSpPr/>
            <p:nvPr/>
          </p:nvSpPr>
          <p:spPr bwMode="auto">
            <a:xfrm>
              <a:off x="1607" y="3397"/>
              <a:ext cx="195" cy="1934"/>
            </a:xfrm>
            <a:prstGeom prst="leftBrace">
              <a:avLst>
                <a:gd name="adj1" fmla="val 90935"/>
                <a:gd name="adj2" fmla="val 50000"/>
              </a:avLst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7156" name="AutoShape 6"/>
            <p:cNvSpPr>
              <a:spLocks noChangeArrowheads="1"/>
            </p:cNvSpPr>
            <p:nvPr/>
          </p:nvSpPr>
          <p:spPr bwMode="auto">
            <a:xfrm>
              <a:off x="157" y="3925"/>
              <a:ext cx="1450" cy="1200"/>
            </a:xfrm>
            <a:custGeom>
              <a:avLst/>
              <a:gdLst>
                <a:gd name="T0" fmla="*/ 9 w 21600"/>
                <a:gd name="T1" fmla="*/ 0 h 21600"/>
                <a:gd name="T2" fmla="*/ 3 w 21600"/>
                <a:gd name="T3" fmla="*/ 4 h 21600"/>
                <a:gd name="T4" fmla="*/ 9 w 21600"/>
                <a:gd name="T5" fmla="*/ 8 h 21600"/>
                <a:gd name="T6" fmla="*/ 17 w 21600"/>
                <a:gd name="T7" fmla="*/ 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5 w 21600"/>
                <a:gd name="T13" fmla="*/ 2286 h 21600"/>
                <a:gd name="T14" fmla="*/ 16550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rgbClr val="FF0000"/>
                  </a:solidFill>
                  <a:latin typeface="黑体" pitchFamily="49" charset="-122"/>
                </a:rPr>
                <a:t>信</a:t>
              </a:r>
            </a:p>
          </p:txBody>
        </p:sp>
        <p:sp>
          <p:nvSpPr>
            <p:cNvPr id="177157" name="Text Box 14"/>
            <p:cNvSpPr txBox="1">
              <a:spLocks noChangeArrowheads="1"/>
            </p:cNvSpPr>
            <p:nvPr/>
          </p:nvSpPr>
          <p:spPr bwMode="auto">
            <a:xfrm>
              <a:off x="1955" y="2932"/>
              <a:ext cx="12597" cy="2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ts val="900"/>
                </a:spcBef>
                <a:buFont typeface="Arial" pitchFamily="34" charset="0"/>
                <a:buNone/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itchFamily="49" charset="-122"/>
                </a:rPr>
                <a:t>则是无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itchFamily="49" charset="-122"/>
                </a:rPr>
                <a:t>信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itchFamily="49" charset="-122"/>
                </a:rPr>
                <a:t>（            ）</a:t>
              </a:r>
            </a:p>
            <a:p>
              <a:pPr eaLnBrk="0" hangingPunct="0">
                <a:lnSpc>
                  <a:spcPct val="150000"/>
                </a:lnSpc>
                <a:spcBef>
                  <a:spcPts val="900"/>
                </a:spcBef>
                <a:buFont typeface="Arial" pitchFamily="34" charset="0"/>
                <a:buNone/>
              </a:pPr>
              <a:endParaRPr lang="zh-CN" altLang="en-US" sz="3200" b="1" dirty="0">
                <a:solidFill>
                  <a:srgbClr val="000000"/>
                </a:solidFill>
                <a:latin typeface="黑体" pitchFamily="49" charset="-122"/>
              </a:endParaRPr>
            </a:p>
            <a:p>
              <a:pPr eaLnBrk="0" hangingPunct="0">
                <a:lnSpc>
                  <a:spcPct val="150000"/>
                </a:lnSpc>
                <a:spcBef>
                  <a:spcPts val="900"/>
                </a:spcBef>
                <a:buFont typeface="Arial" pitchFamily="34" charset="0"/>
                <a:buNone/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itchFamily="49" charset="-122"/>
                </a:rPr>
                <a:t>与朋友交而不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itchFamily="49" charset="-122"/>
                </a:rPr>
                <a:t>信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itchFamily="49" charset="-122"/>
                </a:rPr>
                <a:t>乎（                  ）</a:t>
              </a: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708401" y="655639"/>
            <a:ext cx="4400551" cy="1266825"/>
            <a:chOff x="4601" y="1210"/>
            <a:chExt cx="5197" cy="1817"/>
          </a:xfrm>
        </p:grpSpPr>
        <p:pic>
          <p:nvPicPr>
            <p:cNvPr id="177159" name="图片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1" y="1210"/>
              <a:ext cx="5197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160" name="Text Box 8"/>
            <p:cNvSpPr txBox="1">
              <a:spLocks noChangeArrowheads="1"/>
            </p:cNvSpPr>
            <p:nvPr/>
          </p:nvSpPr>
          <p:spPr bwMode="auto">
            <a:xfrm>
              <a:off x="5178" y="1559"/>
              <a:ext cx="3616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u"/>
              </a:pPr>
              <a:r>
                <a:rPr lang="zh-CN" altLang="en-US" sz="3200" b="1"/>
                <a:t>一词多义</a:t>
              </a:r>
            </a:p>
          </p:txBody>
        </p:sp>
      </p:grpSp>
      <p:sp>
        <p:nvSpPr>
          <p:cNvPr id="177162" name="Text Box 18"/>
          <p:cNvSpPr txBox="1">
            <a:spLocks noChangeArrowheads="1"/>
          </p:cNvSpPr>
          <p:nvPr/>
        </p:nvSpPr>
        <p:spPr bwMode="auto">
          <a:xfrm>
            <a:off x="3709359" y="2622431"/>
            <a:ext cx="307128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00"/>
                </a:solidFill>
                <a:latin typeface="黑体" pitchFamily="49" charset="-122"/>
              </a:rPr>
              <a:t>名词，信用</a:t>
            </a:r>
          </a:p>
        </p:txBody>
      </p:sp>
      <p:sp>
        <p:nvSpPr>
          <p:cNvPr id="177163" name="Text Box 20"/>
          <p:cNvSpPr txBox="1">
            <a:spLocks noChangeArrowheads="1"/>
          </p:cNvSpPr>
          <p:nvPr/>
        </p:nvSpPr>
        <p:spPr bwMode="auto">
          <a:xfrm>
            <a:off x="5639758" y="4298831"/>
            <a:ext cx="500591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00"/>
                </a:solidFill>
                <a:latin typeface="黑体" pitchFamily="49" charset="-122"/>
              </a:rPr>
              <a:t>形容词，真诚，诚实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2" grpId="0"/>
      <p:bldP spid="1771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矩形 3"/>
          <p:cNvSpPr>
            <a:spLocks noChangeArrowheads="1"/>
          </p:cNvSpPr>
          <p:nvPr/>
        </p:nvSpPr>
        <p:spPr bwMode="auto">
          <a:xfrm>
            <a:off x="393700" y="1873251"/>
            <a:ext cx="1179406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友人</a:t>
            </a: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</a:rPr>
              <a:t>惭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（                      ）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元方时年七岁，</a:t>
            </a: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</a:rPr>
              <a:t>门外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</a:rPr>
              <a:t>戏（                  ）</a:t>
            </a:r>
          </a:p>
        </p:txBody>
      </p:sp>
      <p:sp>
        <p:nvSpPr>
          <p:cNvPr id="178179" name="Text Box 23"/>
          <p:cNvSpPr txBox="1">
            <a:spLocks noChangeArrowheads="1"/>
          </p:cNvSpPr>
          <p:nvPr/>
        </p:nvSpPr>
        <p:spPr bwMode="auto">
          <a:xfrm>
            <a:off x="2104845" y="2182484"/>
            <a:ext cx="563033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00"/>
                </a:solidFill>
                <a:latin typeface="黑体" pitchFamily="49" charset="-122"/>
              </a:rPr>
              <a:t>意动用法，感到惭愧</a:t>
            </a:r>
          </a:p>
        </p:txBody>
      </p:sp>
      <p:sp>
        <p:nvSpPr>
          <p:cNvPr id="178180" name="Text Box 23"/>
          <p:cNvSpPr txBox="1">
            <a:spLocks noChangeArrowheads="1"/>
          </p:cNvSpPr>
          <p:nvPr/>
        </p:nvSpPr>
        <p:spPr bwMode="auto">
          <a:xfrm>
            <a:off x="5056996" y="3138578"/>
            <a:ext cx="563033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黑体" pitchFamily="49" charset="-122"/>
              </a:rPr>
              <a:t>名词用作状语，在门外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3708401" y="655639"/>
            <a:ext cx="4400551" cy="1266825"/>
            <a:chOff x="4601" y="1210"/>
            <a:chExt cx="5197" cy="1817"/>
          </a:xfrm>
        </p:grpSpPr>
        <p:pic>
          <p:nvPicPr>
            <p:cNvPr id="178182" name="图片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1" y="1210"/>
              <a:ext cx="5197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8183" name="Text Box 8"/>
            <p:cNvSpPr txBox="1">
              <a:spLocks noChangeArrowheads="1"/>
            </p:cNvSpPr>
            <p:nvPr/>
          </p:nvSpPr>
          <p:spPr bwMode="auto">
            <a:xfrm>
              <a:off x="5178" y="1559"/>
              <a:ext cx="3616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u"/>
              </a:pPr>
              <a:r>
                <a:rPr lang="zh-CN" altLang="en-US" sz="3200" b="1"/>
                <a:t>词类活用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ldLvl="0"/>
      <p:bldP spid="178180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矩形 1"/>
          <p:cNvSpPr>
            <a:spLocks noChangeArrowheads="1"/>
          </p:cNvSpPr>
          <p:nvPr/>
        </p:nvSpPr>
        <p:spPr bwMode="auto">
          <a:xfrm>
            <a:off x="474134" y="4049713"/>
            <a:ext cx="11123084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en-US" altLang="zh-CN" sz="3200" b="1">
              <a:solidFill>
                <a:srgbClr val="0000FF"/>
              </a:solidFill>
              <a:latin typeface="黑体" pitchFamily="49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3200" b="1">
              <a:solidFill>
                <a:srgbClr val="0000FF"/>
              </a:solidFill>
              <a:latin typeface="黑体" pitchFamily="49" charset="-122"/>
            </a:endParaRPr>
          </a:p>
        </p:txBody>
      </p:sp>
      <p:sp>
        <p:nvSpPr>
          <p:cNvPr id="179203" name="文本框 7"/>
          <p:cNvSpPr txBox="1">
            <a:spLocks noChangeArrowheads="1"/>
          </p:cNvSpPr>
          <p:nvPr/>
        </p:nvSpPr>
        <p:spPr bwMode="auto">
          <a:xfrm>
            <a:off x="203200" y="1219200"/>
            <a:ext cx="1829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sym typeface="+mn-ea"/>
              </a:rPr>
              <a:t>1.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sym typeface="+mn-ea"/>
              </a:rPr>
              <a:t>判断句</a:t>
            </a:r>
          </a:p>
        </p:txBody>
      </p:sp>
      <p:sp>
        <p:nvSpPr>
          <p:cNvPr id="179204" name="文本框 8"/>
          <p:cNvSpPr txBox="1">
            <a:spLocks noChangeArrowheads="1"/>
          </p:cNvSpPr>
          <p:nvPr/>
        </p:nvSpPr>
        <p:spPr bwMode="auto">
          <a:xfrm>
            <a:off x="620184" y="2184400"/>
            <a:ext cx="80105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sym typeface="+mn-ea"/>
              </a:rPr>
              <a:t>左将军王凝之妻也（                  ）</a:t>
            </a:r>
          </a:p>
        </p:txBody>
      </p:sp>
      <p:sp>
        <p:nvSpPr>
          <p:cNvPr id="179205" name="文本框 9"/>
          <p:cNvSpPr txBox="1">
            <a:spLocks noChangeArrowheads="1"/>
          </p:cNvSpPr>
          <p:nvPr/>
        </p:nvSpPr>
        <p:spPr bwMode="auto">
          <a:xfrm>
            <a:off x="4513173" y="2201653"/>
            <a:ext cx="3472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sym typeface="+mn-ea"/>
              </a:rPr>
              <a:t>“……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sym typeface="+mn-ea"/>
              </a:rPr>
              <a:t>也”表判断</a:t>
            </a:r>
          </a:p>
        </p:txBody>
      </p:sp>
      <p:sp>
        <p:nvSpPr>
          <p:cNvPr id="179206" name="文本框 12"/>
          <p:cNvSpPr txBox="1">
            <a:spLocks noChangeArrowheads="1"/>
          </p:cNvSpPr>
          <p:nvPr/>
        </p:nvSpPr>
        <p:spPr bwMode="auto">
          <a:xfrm>
            <a:off x="196851" y="3060700"/>
            <a:ext cx="1829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sym typeface="+mn-ea"/>
              </a:rPr>
              <a:t>2.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sym typeface="+mn-ea"/>
              </a:rPr>
              <a:t>省略句</a:t>
            </a:r>
          </a:p>
        </p:txBody>
      </p:sp>
      <p:sp>
        <p:nvSpPr>
          <p:cNvPr id="179207" name="文本框 13"/>
          <p:cNvSpPr txBox="1">
            <a:spLocks noChangeArrowheads="1"/>
          </p:cNvSpPr>
          <p:nvPr/>
        </p:nvSpPr>
        <p:spPr bwMode="auto">
          <a:xfrm>
            <a:off x="406401" y="3797301"/>
            <a:ext cx="987161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sym typeface="+mn-ea"/>
              </a:rPr>
              <a:t>谢太傅寒雪日内集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itchFamily="49" charset="-122"/>
                <a:sym typeface="+mn-ea"/>
              </a:rPr>
              <a:t>（                           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sym typeface="+mn-ea"/>
              </a:rPr>
              <a:t>）</a:t>
            </a:r>
          </a:p>
        </p:txBody>
      </p:sp>
      <p:sp>
        <p:nvSpPr>
          <p:cNvPr id="179208" name="文本框 14"/>
          <p:cNvSpPr txBox="1">
            <a:spLocks noChangeArrowheads="1"/>
          </p:cNvSpPr>
          <p:nvPr/>
        </p:nvSpPr>
        <p:spPr bwMode="auto">
          <a:xfrm>
            <a:off x="4458898" y="3916364"/>
            <a:ext cx="5521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寒雪日”前省略介词“于”</a:t>
            </a:r>
          </a:p>
        </p:txBody>
      </p:sp>
      <p:sp>
        <p:nvSpPr>
          <p:cNvPr id="179209" name="文本框 15"/>
          <p:cNvSpPr txBox="1">
            <a:spLocks noChangeArrowheads="1"/>
          </p:cNvSpPr>
          <p:nvPr/>
        </p:nvSpPr>
        <p:spPr bwMode="auto">
          <a:xfrm>
            <a:off x="620185" y="4535489"/>
            <a:ext cx="740298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sym typeface="+mn-ea"/>
              </a:rPr>
              <a:t>去后乃至（                       ）</a:t>
            </a:r>
          </a:p>
        </p:txBody>
      </p:sp>
      <p:sp>
        <p:nvSpPr>
          <p:cNvPr id="179210" name="文本框 16"/>
          <p:cNvSpPr txBox="1">
            <a:spLocks noChangeArrowheads="1"/>
          </p:cNvSpPr>
          <p:nvPr/>
        </p:nvSpPr>
        <p:spPr bwMode="auto">
          <a:xfrm>
            <a:off x="620184" y="5395913"/>
            <a:ext cx="802014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sym typeface="+mn-ea"/>
              </a:rPr>
              <a:t>待君久不至（                        ）</a:t>
            </a:r>
          </a:p>
        </p:txBody>
      </p:sp>
      <p:sp>
        <p:nvSpPr>
          <p:cNvPr id="179211" name="文本框 17"/>
          <p:cNvSpPr txBox="1">
            <a:spLocks noChangeArrowheads="1"/>
          </p:cNvSpPr>
          <p:nvPr/>
        </p:nvSpPr>
        <p:spPr bwMode="auto">
          <a:xfrm>
            <a:off x="2712649" y="4597400"/>
            <a:ext cx="4700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乃”前省略主语“友”</a:t>
            </a:r>
          </a:p>
        </p:txBody>
      </p:sp>
      <p:sp>
        <p:nvSpPr>
          <p:cNvPr id="179212" name="文本框 18"/>
          <p:cNvSpPr txBox="1">
            <a:spLocks noChangeArrowheads="1"/>
          </p:cNvSpPr>
          <p:nvPr/>
        </p:nvSpPr>
        <p:spPr bwMode="auto">
          <a:xfrm>
            <a:off x="3078832" y="5424489"/>
            <a:ext cx="5110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待”前省略主语“家君”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958167" y="227013"/>
            <a:ext cx="4400551" cy="1263650"/>
            <a:chOff x="4601" y="1210"/>
            <a:chExt cx="5197" cy="1817"/>
          </a:xfrm>
        </p:grpSpPr>
        <p:pic>
          <p:nvPicPr>
            <p:cNvPr id="179214" name="图片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1" y="1210"/>
              <a:ext cx="5197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215" name="Text Box 8"/>
            <p:cNvSpPr txBox="1">
              <a:spLocks noChangeArrowheads="1"/>
            </p:cNvSpPr>
            <p:nvPr/>
          </p:nvSpPr>
          <p:spPr bwMode="auto">
            <a:xfrm>
              <a:off x="5586" y="1559"/>
              <a:ext cx="3616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u"/>
              </a:pPr>
              <a:r>
                <a:rPr lang="zh-CN" altLang="en-US" sz="3200" b="1" dirty="0"/>
                <a:t>文言句式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4" grpId="0"/>
      <p:bldP spid="179205" grpId="0"/>
      <p:bldP spid="179206" grpId="0"/>
      <p:bldP spid="179207" grpId="0"/>
      <p:bldP spid="179208" grpId="0"/>
      <p:bldP spid="179209" grpId="0"/>
      <p:bldP spid="179210" grpId="0"/>
      <p:bldP spid="179211" grpId="0"/>
      <p:bldP spid="1792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矩形 1"/>
          <p:cNvSpPr>
            <a:spLocks noChangeArrowheads="1"/>
          </p:cNvSpPr>
          <p:nvPr/>
        </p:nvSpPr>
        <p:spPr bwMode="auto">
          <a:xfrm>
            <a:off x="711201" y="3560763"/>
            <a:ext cx="11300884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</a:rPr>
              <a:t>撒盐空中差可拟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</a:rPr>
              <a:t>（                                    ）</a:t>
            </a:r>
          </a:p>
        </p:txBody>
      </p:sp>
      <p:sp>
        <p:nvSpPr>
          <p:cNvPr id="180227" name="文本框 2"/>
          <p:cNvSpPr txBox="1">
            <a:spLocks noChangeArrowheads="1"/>
          </p:cNvSpPr>
          <p:nvPr/>
        </p:nvSpPr>
        <p:spPr bwMode="auto">
          <a:xfrm>
            <a:off x="527051" y="515939"/>
            <a:ext cx="353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sym typeface="+mn-ea"/>
              </a:rPr>
              <a:t>3.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sym typeface="+mn-ea"/>
              </a:rPr>
              <a:t>倒装句</a:t>
            </a:r>
            <a:endParaRPr lang="zh-CN" altLang="en-US" sz="3200" b="1">
              <a:solidFill>
                <a:srgbClr val="0000FF"/>
              </a:solidFill>
              <a:latin typeface="黑体" pitchFamily="49" charset="-122"/>
            </a:endParaRPr>
          </a:p>
        </p:txBody>
      </p:sp>
      <p:sp>
        <p:nvSpPr>
          <p:cNvPr id="180228" name="文本框 3"/>
          <p:cNvSpPr txBox="1">
            <a:spLocks noChangeArrowheads="1"/>
          </p:cNvSpPr>
          <p:nvPr/>
        </p:nvSpPr>
        <p:spPr bwMode="auto">
          <a:xfrm>
            <a:off x="899584" y="1643064"/>
            <a:ext cx="8036174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Aft>
                <a:spcPts val="1800"/>
              </a:spcAft>
            </a:pP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sym typeface="+mn-ea"/>
              </a:rPr>
              <a:t>白雪纷纷何所似</a:t>
            </a:r>
          </a:p>
          <a:p>
            <a:pPr eaLnBrk="0" hangingPunct="0">
              <a:lnSpc>
                <a:spcPct val="90000"/>
              </a:lnSpc>
              <a:spcAft>
                <a:spcPts val="1800"/>
              </a:spcAft>
            </a:pP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sym typeface="+mn-ea"/>
              </a:rPr>
              <a:t>（                                  ）</a:t>
            </a:r>
          </a:p>
        </p:txBody>
      </p:sp>
      <p:sp>
        <p:nvSpPr>
          <p:cNvPr id="180229" name="文本框 4"/>
          <p:cNvSpPr txBox="1">
            <a:spLocks noChangeArrowheads="1"/>
          </p:cNvSpPr>
          <p:nvPr/>
        </p:nvSpPr>
        <p:spPr bwMode="auto">
          <a:xfrm>
            <a:off x="1515533" y="2239964"/>
            <a:ext cx="6750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sym typeface="+mn-ea"/>
              </a:rPr>
              <a:t>宾语前置，应为“白雪纷纷所似何”</a:t>
            </a:r>
          </a:p>
        </p:txBody>
      </p:sp>
      <p:sp>
        <p:nvSpPr>
          <p:cNvPr id="180230" name="文本框 5"/>
          <p:cNvSpPr txBox="1">
            <a:spLocks noChangeArrowheads="1"/>
          </p:cNvSpPr>
          <p:nvPr/>
        </p:nvSpPr>
        <p:spPr bwMode="auto">
          <a:xfrm>
            <a:off x="1117601" y="4343400"/>
            <a:ext cx="7981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sym typeface="+mn-ea"/>
              </a:rPr>
              <a:t>状语后置，应为“（于）空中撒盐差可拟”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7" grpId="0"/>
      <p:bldP spid="180228" grpId="0"/>
      <p:bldP spid="180229" grpId="0"/>
      <p:bldP spid="1802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914401"/>
            <a:ext cx="1056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</a:t>
            </a:r>
            <a:r>
              <a:rPr lang="zh-CN" altLang="en-US" sz="3200" b="1" dirty="0" smtClean="0"/>
              <a:t>下列说法不正确的是（      ）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A</a:t>
            </a:r>
            <a:r>
              <a:rPr lang="zh-CN" altLang="en-US" sz="3200" b="1" dirty="0" smtClean="0"/>
              <a:t>、“期日中，过中不至”这句话点明了不守信用的人是客而不是陈太丘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B</a:t>
            </a:r>
            <a:r>
              <a:rPr lang="zh-CN" altLang="en-US" sz="3200" b="1" dirty="0" smtClean="0"/>
              <a:t>、“与儿女讲论文义”中“儿女”指的是谢太傅的儿子和女儿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C</a:t>
            </a:r>
            <a:r>
              <a:rPr lang="zh-CN" altLang="en-US" sz="3200" b="1" dirty="0" smtClean="0"/>
              <a:t>、“未若柳絮因风起”这句话的意思</a:t>
            </a:r>
            <a:r>
              <a:rPr lang="zh-CN" altLang="en-US" sz="3200" b="1" dirty="0"/>
              <a:t>是</a:t>
            </a:r>
            <a:r>
              <a:rPr lang="zh-CN" altLang="en-US" sz="3200" b="1" dirty="0">
                <a:sym typeface="宋体" panose="02010600030101010101" pitchFamily="2" charset="-122"/>
              </a:rPr>
              <a:t>不如比作柳絮凭借风而</a:t>
            </a:r>
            <a:r>
              <a:rPr lang="zh-CN" altLang="en-US" sz="3200" b="1" dirty="0" smtClean="0">
                <a:sym typeface="宋体" panose="02010600030101010101" pitchFamily="2" charset="-122"/>
              </a:rPr>
              <a:t>起</a:t>
            </a:r>
            <a:endParaRPr lang="en-US" altLang="zh-CN" sz="3200" b="1" dirty="0" smtClean="0">
              <a:sym typeface="宋体" panose="02010600030101010101" pitchFamily="2" charset="-122"/>
            </a:endParaRPr>
          </a:p>
          <a:p>
            <a:r>
              <a:rPr lang="en-US" altLang="zh-CN" sz="3200" b="1" dirty="0" smtClean="0">
                <a:sym typeface="宋体" panose="02010600030101010101" pitchFamily="2" charset="-122"/>
              </a:rPr>
              <a:t>D</a:t>
            </a:r>
            <a:r>
              <a:rPr lang="zh-CN" altLang="en-US" sz="3200" b="1" dirty="0" smtClean="0">
                <a:sym typeface="宋体" panose="02010600030101010101" pitchFamily="2" charset="-122"/>
              </a:rPr>
              <a:t>、“尊君”是敬词，是对别人父亲的尊称。“家君”是谦词，是对人称自己的父亲。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840049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B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43429"/>
            <a:ext cx="10515600" cy="5233534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下面</a:t>
            </a:r>
            <a:r>
              <a:rPr lang="zh-CN" altLang="en-US" b="1" dirty="0"/>
              <a:t>对本文内容理解不正确的一项是</a:t>
            </a:r>
            <a:r>
              <a:rPr lang="en-US" altLang="zh-CN" b="1" dirty="0"/>
              <a:t>(    )</a:t>
            </a:r>
          </a:p>
          <a:p>
            <a:r>
              <a:rPr lang="en-US" altLang="zh-CN" b="1" dirty="0"/>
              <a:t>A</a:t>
            </a:r>
            <a:r>
              <a:rPr lang="zh-CN" altLang="en-US" b="1" dirty="0"/>
              <a:t>．“未若柳絮因风起”能给人以春天即将到来的温暖的感觉，有深刻的意蕴。</a:t>
            </a:r>
          </a:p>
          <a:p>
            <a:r>
              <a:rPr lang="en-US" altLang="zh-CN" b="1" dirty="0"/>
              <a:t>B</a:t>
            </a:r>
            <a:r>
              <a:rPr lang="zh-CN" altLang="en-US" b="1" dirty="0"/>
              <a:t>．本文主要写的事件是咏雪，写天气发生了变化“俄而雪骤”，早先也有雪，而此刻变成了纷纷扬扬的鹅毛大雪。</a:t>
            </a:r>
          </a:p>
          <a:p>
            <a:r>
              <a:rPr lang="en-US" altLang="zh-CN" b="1" dirty="0"/>
              <a:t>C</a:t>
            </a:r>
            <a:r>
              <a:rPr lang="zh-CN" altLang="en-US" b="1" dirty="0"/>
              <a:t>．谢太傅这个主讲人对“撒盐空中差可拟”这个答案更为喜欢。</a:t>
            </a:r>
          </a:p>
          <a:p>
            <a:r>
              <a:rPr lang="en-US" altLang="zh-CN" b="1" dirty="0"/>
              <a:t>D</a:t>
            </a:r>
            <a:r>
              <a:rPr lang="zh-CN" altLang="en-US" b="1" dirty="0"/>
              <a:t>．文章结尾补充交代了谢道韫的身份，表明了作者赞赏谢道韫的聪颖和才气。</a:t>
            </a:r>
          </a:p>
          <a:p>
            <a:endParaRPr lang="en-US" altLang="zh-CN" dirty="0" smtClean="0"/>
          </a:p>
          <a:p>
            <a:r>
              <a:rPr lang="zh-CN" altLang="en-US" b="1" dirty="0" smtClean="0"/>
              <a:t>答案：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/>
              <a:t>（</a:t>
            </a:r>
            <a:r>
              <a:rPr lang="zh-CN" altLang="en-US" b="1" dirty="0">
                <a:solidFill>
                  <a:schemeClr val="accent1"/>
                </a:solidFill>
              </a:rPr>
              <a:t>谢太傅对兄女的答案更为满意。</a:t>
            </a:r>
            <a:r>
              <a:rPr lang="zh-CN" altLang="en-US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556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725714"/>
            <a:ext cx="10515600" cy="5451249"/>
          </a:xfrm>
        </p:spPr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下面</a:t>
            </a:r>
            <a:r>
              <a:rPr lang="zh-CN" altLang="en-US" b="1" dirty="0"/>
              <a:t>对本文的赏析不正确的一项是</a:t>
            </a:r>
            <a:r>
              <a:rPr lang="en-US" altLang="zh-CN" b="1" dirty="0"/>
              <a:t>(    )</a:t>
            </a:r>
            <a:r>
              <a:rPr lang="zh-CN" altLang="en-US" b="1" dirty="0"/>
              <a:t>（</a:t>
            </a:r>
            <a:r>
              <a:rPr lang="en-US" altLang="zh-CN" b="1" dirty="0"/>
              <a:t>4</a:t>
            </a:r>
            <a:r>
              <a:rPr lang="zh-CN" altLang="en-US" b="1" dirty="0"/>
              <a:t>分）</a:t>
            </a:r>
          </a:p>
          <a:p>
            <a:r>
              <a:rPr lang="en-US" altLang="zh-CN" b="1" dirty="0"/>
              <a:t>A</a:t>
            </a:r>
            <a:r>
              <a:rPr lang="zh-CN" altLang="en-US" b="1" dirty="0"/>
              <a:t>．“谢太傅寒雪日内集，与儿女讲论文义”这一句交代了咏雪的背景。</a:t>
            </a:r>
          </a:p>
          <a:p>
            <a:r>
              <a:rPr lang="en-US" altLang="zh-CN" b="1" dirty="0"/>
              <a:t>B</a:t>
            </a:r>
            <a:r>
              <a:rPr lang="zh-CN" altLang="en-US" b="1" dirty="0"/>
              <a:t>．文中运用比喻的修辞手法，将“雪”比作“柳絮”和“撒盐空中”。</a:t>
            </a:r>
          </a:p>
          <a:p>
            <a:r>
              <a:rPr lang="en-US" altLang="zh-CN" b="1" dirty="0"/>
              <a:t>C</a:t>
            </a:r>
            <a:r>
              <a:rPr lang="zh-CN" altLang="en-US" b="1" dirty="0"/>
              <a:t>．公大笑意在讽刺兄子胡儿“撒盐空中差可拟”不恰当。</a:t>
            </a:r>
          </a:p>
          <a:p>
            <a:r>
              <a:rPr lang="en-US" altLang="zh-CN" b="1" dirty="0"/>
              <a:t>D</a:t>
            </a:r>
            <a:r>
              <a:rPr lang="zh-CN" altLang="en-US" b="1" dirty="0"/>
              <a:t>．“柳絮”给人春天即将到来的感觉，正如英国大诗人雪莱“冬天来了，春天还会远吗”，有深刻的意蕴。</a:t>
            </a:r>
          </a:p>
          <a:p>
            <a:r>
              <a:rPr lang="zh-CN" altLang="en-US" b="1" dirty="0" smtClean="0"/>
              <a:t>答案：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/>
              <a:t>（</a:t>
            </a:r>
            <a:r>
              <a:rPr lang="zh-CN" altLang="en-US" b="1" dirty="0">
                <a:solidFill>
                  <a:srgbClr val="0070C0"/>
                </a:solidFill>
              </a:rPr>
              <a:t>公大笑，没有讽刺意味。</a:t>
            </a:r>
            <a:r>
              <a:rPr lang="zh-CN" altLang="en-US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377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175477"/>
          </a:xfrm>
        </p:spPr>
        <p:txBody>
          <a:bodyPr/>
          <a:lstStyle/>
          <a:p>
            <a:r>
              <a:rPr lang="en-US" altLang="zh-CN" b="1" dirty="0" smtClean="0"/>
              <a:t>4.</a:t>
            </a:r>
            <a:r>
              <a:rPr lang="zh-CN" altLang="en-US" b="1" dirty="0" smtClean="0"/>
              <a:t>选出</a:t>
            </a:r>
            <a:r>
              <a:rPr lang="zh-CN" altLang="en-US" b="1" dirty="0"/>
              <a:t>对</a:t>
            </a:r>
            <a:r>
              <a:rPr lang="en-US" altLang="zh-CN" b="1" dirty="0"/>
              <a:t>《</a:t>
            </a:r>
            <a:r>
              <a:rPr lang="zh-CN" altLang="en-US" b="1" dirty="0"/>
              <a:t>咏雪</a:t>
            </a:r>
            <a:r>
              <a:rPr lang="en-US" altLang="zh-CN" b="1" dirty="0"/>
              <a:t>》</a:t>
            </a:r>
            <a:r>
              <a:rPr lang="zh-CN" altLang="en-US" b="1" dirty="0"/>
              <a:t>一文内容理解不正确的一项</a:t>
            </a:r>
            <a:r>
              <a:rPr lang="en-US" altLang="zh-CN" b="1" dirty="0"/>
              <a:t>(    )</a:t>
            </a:r>
          </a:p>
          <a:p>
            <a:r>
              <a:rPr lang="en-US" altLang="zh-CN" b="1" dirty="0"/>
              <a:t>A.</a:t>
            </a:r>
            <a:r>
              <a:rPr lang="zh-CN" altLang="en-US" b="1" dirty="0"/>
              <a:t>文章第一句话交代咏雪的背景，短短十五个字，涵盖的内容却相当多。</a:t>
            </a:r>
          </a:p>
          <a:p>
            <a:r>
              <a:rPr lang="en-US" altLang="zh-CN" b="1" dirty="0"/>
              <a:t>B.</a:t>
            </a:r>
            <a:r>
              <a:rPr lang="zh-CN" altLang="en-US" b="1" dirty="0"/>
              <a:t>从“寒雪曰内集，与儿女讲论文义’’、“公欣然”、“公大笑乐”可感受到谢太傅一家温馨美好的家庭气氛。</a:t>
            </a:r>
          </a:p>
          <a:p>
            <a:r>
              <a:rPr lang="en-US" altLang="zh-CN" b="1" dirty="0"/>
              <a:t>C.</a:t>
            </a:r>
            <a:r>
              <a:rPr lang="zh-CN" altLang="en-US" b="1" dirty="0"/>
              <a:t>谢太傅对两个答案的优劣未作评定，只是“大笑乐’’而己，十分耐人寻味。</a:t>
            </a:r>
          </a:p>
          <a:p>
            <a:r>
              <a:rPr lang="en-US" altLang="zh-CN" b="1" dirty="0"/>
              <a:t>D.</a:t>
            </a:r>
            <a:r>
              <a:rPr lang="zh-CN" altLang="en-US" b="1" dirty="0"/>
              <a:t>文章通过动作描写和身份补述，赞赏谢道韫的文学才华。</a:t>
            </a:r>
          </a:p>
          <a:p>
            <a:r>
              <a:rPr lang="zh-CN" altLang="en-US" b="1" dirty="0" smtClean="0"/>
              <a:t>答案：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/>
              <a:t>（</a:t>
            </a:r>
            <a:r>
              <a:rPr lang="zh-CN" altLang="en-US" b="1" dirty="0">
                <a:solidFill>
                  <a:srgbClr val="0070C0"/>
                </a:solidFill>
              </a:rPr>
              <a:t>“大笑乐”于谢道韫的答案，本身已经是倾向于此的表现。加上文末的身份补述，更可看出太</a:t>
            </a:r>
            <a:r>
              <a:rPr lang="zh-CN" altLang="en-US" dirty="0">
                <a:solidFill>
                  <a:srgbClr val="0070C0"/>
                </a:solidFill>
              </a:rPr>
              <a:t>傅属意后者</a:t>
            </a:r>
            <a:r>
              <a:rPr lang="zh-CN" altLang="en-US" dirty="0"/>
              <a:t>。）</a:t>
            </a:r>
          </a:p>
        </p:txBody>
      </p:sp>
    </p:spTree>
    <p:extLst>
      <p:ext uri="{BB962C8B-B14F-4D97-AF65-F5344CB8AC3E}">
        <p14:creationId xmlns:p14="http://schemas.microsoft.com/office/powerpoint/2010/main" val="42372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3714"/>
            <a:ext cx="10515600" cy="4943249"/>
          </a:xfrm>
        </p:spPr>
        <p:txBody>
          <a:bodyPr/>
          <a:lstStyle/>
          <a:p>
            <a:r>
              <a:rPr lang="zh-CN" altLang="en-US" dirty="0" smtClean="0"/>
              <a:t>     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咏雪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谢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</a:rPr>
              <a:t>太傅寒雪日内集，与儿女讲论文义。俄而雪骤，公欣然曰：“白雪纷纷何所似？”兄子胡儿曰：“撒盐空中差可拟。”兄女曰：“未若柳絮因风起。”公大笑乐。即公大兄无奕女，左将军王凝之妻也。</a:t>
            </a:r>
          </a:p>
        </p:txBody>
      </p:sp>
    </p:spTree>
    <p:extLst>
      <p:ext uri="{BB962C8B-B14F-4D97-AF65-F5344CB8AC3E}">
        <p14:creationId xmlns:p14="http://schemas.microsoft.com/office/powerpoint/2010/main" val="39035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85371"/>
            <a:ext cx="10515600" cy="5291592"/>
          </a:xfrm>
        </p:spPr>
        <p:txBody>
          <a:bodyPr/>
          <a:lstStyle/>
          <a:p>
            <a:r>
              <a:rPr lang="en-US" altLang="zh-CN" b="1" dirty="0" smtClean="0"/>
              <a:t>      </a:t>
            </a:r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en-US" altLang="zh-CN" b="1" dirty="0" smtClean="0">
                <a:solidFill>
                  <a:srgbClr val="FF0000"/>
                </a:solidFill>
              </a:rPr>
              <a:t>11</a:t>
            </a:r>
            <a:r>
              <a:rPr lang="zh-CN" altLang="en-US" b="1" dirty="0" smtClean="0">
                <a:solidFill>
                  <a:srgbClr val="FF0000"/>
                </a:solidFill>
              </a:rPr>
              <a:t>日作业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名著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骆驼祥子</a:t>
            </a:r>
            <a:r>
              <a:rPr lang="en-US" altLang="zh-CN" b="1" dirty="0" smtClean="0"/>
              <a:t>》P75—76”</a:t>
            </a:r>
            <a:r>
              <a:rPr lang="zh-CN" altLang="en-US" b="1" dirty="0" smtClean="0"/>
              <a:t>小福子自杀</a:t>
            </a:r>
            <a:r>
              <a:rPr lang="en-US" altLang="zh-CN" b="1" dirty="0" smtClean="0"/>
              <a:t>”</a:t>
            </a:r>
            <a:r>
              <a:rPr lang="zh-CN" altLang="en-US" b="1" dirty="0" smtClean="0"/>
              <a:t>“彻底堕落”；</a:t>
            </a:r>
            <a:endParaRPr lang="en-US" altLang="zh-CN" b="1" dirty="0" smtClean="0"/>
          </a:p>
          <a:p>
            <a:r>
              <a:rPr lang="en-US" altLang="zh-CN" b="1" dirty="0" smtClean="0"/>
              <a:t>2.</a:t>
            </a:r>
            <a:r>
              <a:rPr lang="zh-CN" altLang="en-US" b="1" dirty="0"/>
              <a:t>初中课内文言文补充</a:t>
            </a:r>
            <a:r>
              <a:rPr lang="zh-CN" altLang="en-US" b="1" dirty="0" smtClean="0"/>
              <a:t>篇目</a:t>
            </a:r>
            <a:r>
              <a:rPr lang="en-US" altLang="zh-CN" b="1" dirty="0" smtClean="0"/>
              <a:t>P1-4</a:t>
            </a:r>
            <a:r>
              <a:rPr lang="en-US" altLang="zh-CN" b="1" dirty="0"/>
              <a:t>《</a:t>
            </a:r>
            <a:r>
              <a:rPr lang="zh-CN" altLang="en-US" b="1" dirty="0" smtClean="0"/>
              <a:t>咏雪</a:t>
            </a:r>
            <a:r>
              <a:rPr lang="en-US" altLang="zh-CN" b="1" dirty="0" smtClean="0"/>
              <a:t>》《</a:t>
            </a:r>
            <a:r>
              <a:rPr lang="zh-CN" altLang="en-US" b="1" dirty="0" smtClean="0"/>
              <a:t>陈太丘与友期行</a:t>
            </a:r>
            <a:r>
              <a:rPr lang="en-US" altLang="zh-CN" b="1" dirty="0" smtClean="0"/>
              <a:t>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译文注释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9291" y="1735955"/>
            <a:ext cx="4295547" cy="645160"/>
            <a:chOff x="6010942" y="1353175"/>
            <a:chExt cx="4295547" cy="645160"/>
          </a:xfrm>
        </p:grpSpPr>
        <p:sp>
          <p:nvSpPr>
            <p:cNvPr id="9" name="矩形 8"/>
            <p:cNvSpPr/>
            <p:nvPr/>
          </p:nvSpPr>
          <p:spPr>
            <a:xfrm>
              <a:off x="7378622" y="1353175"/>
              <a:ext cx="1560195" cy="6451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第一句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73685" y="2673668"/>
            <a:ext cx="8463915" cy="578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1.</a:t>
            </a:r>
            <a:r>
              <a: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谢太傅</a:t>
            </a:r>
            <a:r>
              <a:rPr lang="zh-CN" alt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⑴</a:t>
            </a:r>
            <a:r>
              <a: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寒雪日内集</a:t>
            </a:r>
            <a:r>
              <a:rPr lang="zh-CN" alt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⑵</a:t>
            </a:r>
            <a:r>
              <a: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，与儿女</a:t>
            </a:r>
            <a:r>
              <a:rPr lang="zh-CN" alt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⑶</a:t>
            </a:r>
            <a:r>
              <a: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讲论文义</a:t>
            </a:r>
            <a:r>
              <a:rPr lang="zh-CN" alt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⑷</a:t>
            </a:r>
            <a:r>
              <a: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212"/>
          <a:stretch>
            <a:fillRect/>
          </a:stretch>
        </p:blipFill>
        <p:spPr>
          <a:xfrm flipH="1">
            <a:off x="8114168" y="478465"/>
            <a:ext cx="4077832" cy="58904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685" y="3693160"/>
            <a:ext cx="782701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⑴谢太傅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：即谢安（320－385），字安石，死后追赠为太傅。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⑵内集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：家庭聚会。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⑶儿女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：子侄辈的年轻一代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。泛指小辈。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⑷讲论文义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：谈论诗文。</a:t>
            </a:r>
          </a:p>
        </p:txBody>
      </p:sp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译文注释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9291" y="1735955"/>
            <a:ext cx="4295547" cy="645160"/>
            <a:chOff x="6010942" y="1353175"/>
            <a:chExt cx="4295547" cy="645160"/>
          </a:xfrm>
        </p:grpSpPr>
        <p:sp>
          <p:nvSpPr>
            <p:cNvPr id="9" name="矩形 8"/>
            <p:cNvSpPr/>
            <p:nvPr/>
          </p:nvSpPr>
          <p:spPr>
            <a:xfrm>
              <a:off x="7378622" y="1353175"/>
              <a:ext cx="1560195" cy="6451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第二句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73685" y="2430146"/>
            <a:ext cx="8463915" cy="10655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2.俄而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⑸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雪骤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⑹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，公欣然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⑺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曰：“白雪纷纷何所似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⑻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？”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212"/>
          <a:stretch>
            <a:fillRect/>
          </a:stretch>
        </p:blipFill>
        <p:spPr>
          <a:xfrm flipH="1">
            <a:off x="8114168" y="478465"/>
            <a:ext cx="4077832" cy="58904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3693160"/>
            <a:ext cx="782701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⑸俄而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：不久，一会儿。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⑹骤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：急（速），紧。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⑺欣然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：高兴的样子。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⑻何所似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：即“所似何”，宾语前置，像什么。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何，疑问代词，什么；     似，像。</a:t>
            </a:r>
          </a:p>
        </p:txBody>
      </p:sp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译文注释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9291" y="1735955"/>
            <a:ext cx="4295547" cy="645160"/>
            <a:chOff x="6010942" y="1353175"/>
            <a:chExt cx="4295547" cy="645160"/>
          </a:xfrm>
        </p:grpSpPr>
        <p:sp>
          <p:nvSpPr>
            <p:cNvPr id="9" name="矩形 8"/>
            <p:cNvSpPr/>
            <p:nvPr/>
          </p:nvSpPr>
          <p:spPr>
            <a:xfrm>
              <a:off x="7378622" y="1353175"/>
              <a:ext cx="1560195" cy="6451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第三句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73685" y="2673668"/>
            <a:ext cx="8463915" cy="578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3.兄子胡儿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⑼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曰：“撒盐空中差可拟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⑽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。”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212"/>
          <a:stretch>
            <a:fillRect/>
          </a:stretch>
        </p:blipFill>
        <p:spPr>
          <a:xfrm flipH="1">
            <a:off x="8114168" y="478465"/>
            <a:ext cx="4077832" cy="58904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3693160"/>
            <a:ext cx="782701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⑼胡儿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：即谢朗，字长度，谢安哥哥谢据的长子。做过东阳太守。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⑽差可拟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：差不多可以相比。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差，大致，差不多。               拟，相比。</a:t>
            </a:r>
          </a:p>
        </p:txBody>
      </p:sp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译文注释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9291" y="1735955"/>
            <a:ext cx="4295547" cy="645160"/>
            <a:chOff x="6010942" y="1353175"/>
            <a:chExt cx="4295547" cy="645160"/>
          </a:xfrm>
        </p:grpSpPr>
        <p:sp>
          <p:nvSpPr>
            <p:cNvPr id="9" name="矩形 8"/>
            <p:cNvSpPr/>
            <p:nvPr/>
          </p:nvSpPr>
          <p:spPr>
            <a:xfrm>
              <a:off x="6918566" y="1353175"/>
              <a:ext cx="2480310" cy="6451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第四</a:t>
              </a:r>
              <a:r>
                <a:rPr lang="en-US" altLang="zh-CN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--</a:t>
              </a:r>
              <a:r>
                <a:rPr lang="zh-CN" altLang="en-US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五句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73685" y="2673668"/>
            <a:ext cx="8463915" cy="578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5.兄女曰：“未若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⑾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柳絮因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⑿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风起。”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212"/>
          <a:stretch>
            <a:fillRect/>
          </a:stretch>
        </p:blipFill>
        <p:spPr>
          <a:xfrm flipH="1">
            <a:off x="8114168" y="478465"/>
            <a:ext cx="4077832" cy="58904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3307715"/>
            <a:ext cx="782701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⑾未若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：不如，不及。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⑿因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：凭借，趁，乘。</a:t>
            </a:r>
          </a:p>
        </p:txBody>
      </p:sp>
      <p:sp>
        <p:nvSpPr>
          <p:cNvPr id="5" name="矩形 4"/>
          <p:cNvSpPr/>
          <p:nvPr/>
        </p:nvSpPr>
        <p:spPr>
          <a:xfrm>
            <a:off x="274320" y="4670108"/>
            <a:ext cx="8463915" cy="578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6.公大笑乐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⒀</a:t>
            </a:r>
            <a:r>
              <a: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7020" y="5248910"/>
            <a:ext cx="782701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⒀乐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：通“悦”，形容高兴的样子。</a:t>
            </a:r>
          </a:p>
        </p:txBody>
      </p:sp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  <p:bldP spid="5" grpId="0"/>
      <p:bldP spid="5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译文注释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9291" y="1735955"/>
            <a:ext cx="4295547" cy="645160"/>
            <a:chOff x="6010942" y="1353175"/>
            <a:chExt cx="4295547" cy="645160"/>
          </a:xfrm>
        </p:grpSpPr>
        <p:sp>
          <p:nvSpPr>
            <p:cNvPr id="9" name="矩形 8"/>
            <p:cNvSpPr/>
            <p:nvPr/>
          </p:nvSpPr>
          <p:spPr>
            <a:xfrm>
              <a:off x="7378624" y="1353175"/>
              <a:ext cx="1560195" cy="6451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第</a:t>
              </a:r>
              <a:r>
                <a:rPr lang="zh-CN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六</a:t>
              </a:r>
              <a:r>
                <a:rPr lang="zh-CN" altLang="en-US" sz="36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句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73685" y="2673668"/>
            <a:ext cx="8463915" cy="578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7.即公大兄无奕女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⒁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，左将军王凝之</a:t>
            </a:r>
            <a:r>
              <a:rPr lang="en-US" sz="2800" b="1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⒂</a:t>
            </a:r>
            <a:r>
              <a:rPr 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妻也。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212"/>
          <a:stretch>
            <a:fillRect/>
          </a:stretch>
        </p:blipFill>
        <p:spPr>
          <a:xfrm flipH="1">
            <a:off x="8114168" y="478465"/>
            <a:ext cx="4077832" cy="58904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3510280"/>
            <a:ext cx="863663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⒁即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：是。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大兄无奕女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：谢安的哥哥谢无奕的女儿。指谢道韫（yùn），东晋有名的才女。无奕，指谢奕，字无奕。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⒂王凝之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：字叔平，大书法家王羲之的第二个儿子，曾任左将军、会稽内史等职。</a:t>
            </a:r>
          </a:p>
        </p:txBody>
      </p:sp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231452"/>
            <a:ext cx="12192000" cy="521970"/>
            <a:chOff x="0" y="231452"/>
            <a:chExt cx="12192000" cy="5219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/>
            <p:cNvSpPr txBox="1"/>
            <p:nvPr/>
          </p:nvSpPr>
          <p:spPr>
            <a:xfrm>
              <a:off x="5362466" y="231452"/>
              <a:ext cx="1452880" cy="52197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文章译文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704850" y="810260"/>
            <a:ext cx="10782300" cy="4030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889000" algn="just" fontAlgn="auto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1145978172"/>
                </a:ext>
              </a:extLst>
            </a:pPr>
            <a:r>
              <a:rPr sz="32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谢太傅在一个 冬雪纷飞的日子里，把子侄们辈的人聚集在一起，跟他们一起谈论诗文。不一会儿，雪下得大了，太傅十分高兴地说：“这纷纷扬扬的白雪像什么?”他哥哥的长子谢朗说：“跟在空中撒盐差不多可以相比。”他另一个哥哥的女儿说：“不如比作柳絮凭借风而起。”谢太傅听了开心的大笑起来。她（谢道韫）就是谢太傅大哥谢无奕的女儿，左将军王凝之的妻子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73495" r="446" b="922"/>
          <a:stretch>
            <a:fillRect/>
          </a:stretch>
        </p:blipFill>
        <p:spPr>
          <a:xfrm>
            <a:off x="0" y="4497571"/>
            <a:ext cx="12192000" cy="2360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A9A97902-E185-4571-BB15-4011A0F63AC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十二批\475569"/>
  <p:tag name="ISPRING_PRESENTATION_TITLE" val="5a1684f276276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2127</Words>
  <Application>Microsoft Office PowerPoint</Application>
  <PresentationFormat>自定义</PresentationFormat>
  <Paragraphs>197</Paragraphs>
  <Slides>30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作者写此文的意图是什么（主旨）？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5a1684f276276</dc:title>
  <dc:creator>高志远</dc:creator>
  <cp:lastModifiedBy>USER-</cp:lastModifiedBy>
  <cp:revision>112</cp:revision>
  <dcterms:created xsi:type="dcterms:W3CDTF">2017-11-23T05:51:00Z</dcterms:created>
  <dcterms:modified xsi:type="dcterms:W3CDTF">2020-03-11T01:32:50Z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