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60" r:id="rId2"/>
    <p:sldId id="256" r:id="rId3"/>
    <p:sldId id="257" r:id="rId4"/>
    <p:sldId id="343" r:id="rId5"/>
    <p:sldId id="344" r:id="rId6"/>
    <p:sldId id="345" r:id="rId7"/>
    <p:sldId id="358" r:id="rId8"/>
    <p:sldId id="258" r:id="rId9"/>
    <p:sldId id="35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97D2D-C028-45FE-B212-E315F251A16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0514C-D86F-453A-B6FC-C42B2AAEBE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6177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0514C-D86F-453A-B6FC-C42B2AAEBE6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96490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0514C-D86F-453A-B6FC-C42B2AAEBE6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1476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4846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7987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01855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28922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61224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87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95404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7323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1520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8064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8743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BA1E-6266-4AD8-82E2-41FF18809079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DD58-2222-4858-BFB2-B12F32E0A0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7392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84903"/>
            <a:ext cx="10515600" cy="5292060"/>
          </a:xfrm>
        </p:spPr>
        <p:txBody>
          <a:bodyPr>
            <a:normAutofit lnSpcReduction="10000"/>
          </a:bodyPr>
          <a:lstStyle/>
          <a:p>
            <a:r>
              <a:rPr lang="zh-CN" altLang="en-US" b="1" dirty="0" smtClean="0"/>
              <a:t>                            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月</a:t>
            </a:r>
            <a:r>
              <a:rPr lang="en-US" altLang="zh-CN" b="1" dirty="0" smtClean="0">
                <a:solidFill>
                  <a:srgbClr val="FF0000"/>
                </a:solidFill>
              </a:rPr>
              <a:t>26</a:t>
            </a:r>
            <a:r>
              <a:rPr lang="zh-CN" altLang="en-US" b="1" dirty="0" smtClean="0">
                <a:solidFill>
                  <a:srgbClr val="FF0000"/>
                </a:solidFill>
              </a:rPr>
              <a:t>日语文优秀作业表扬名单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/>
              <a:t>315</a:t>
            </a:r>
            <a:r>
              <a:rPr lang="zh-CN" altLang="en-US" b="1" dirty="0" smtClean="0"/>
              <a:t>班：</a:t>
            </a:r>
            <a:r>
              <a:rPr lang="zh-CN" altLang="en-US" b="1" dirty="0" smtClean="0"/>
              <a:t>徐   嫱</a:t>
            </a:r>
            <a:r>
              <a:rPr lang="zh-CN" altLang="en-US" b="1" dirty="0" smtClean="0"/>
              <a:t>、叶城至、李卓悦、</a:t>
            </a:r>
            <a:r>
              <a:rPr lang="zh-CN" altLang="en-US" b="1" dirty="0" smtClean="0"/>
              <a:t>蓝    棋</a:t>
            </a:r>
            <a:r>
              <a:rPr lang="zh-CN" altLang="en-US" b="1" dirty="0" smtClean="0"/>
              <a:t>、孟晓钧、吴家萱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r>
              <a:rPr lang="en-US" altLang="zh-CN" b="1" dirty="0" smtClean="0"/>
              <a:t>               </a:t>
            </a:r>
            <a:r>
              <a:rPr lang="zh-CN" altLang="en-US" b="1" dirty="0" smtClean="0"/>
              <a:t>莫珈荣、何泳彤、袁子晋、陈紫暄、叶金成、</a:t>
            </a:r>
            <a:r>
              <a:rPr lang="zh-CN" altLang="en-US" b="1" dirty="0" smtClean="0"/>
              <a:t>荆    悦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r>
              <a:rPr lang="en-US" altLang="zh-CN" b="1" dirty="0" smtClean="0"/>
              <a:t>              </a:t>
            </a:r>
            <a:r>
              <a:rPr lang="en-US" altLang="zh-CN" b="1" dirty="0" smtClean="0"/>
              <a:t> </a:t>
            </a:r>
            <a:r>
              <a:rPr lang="zh-CN" altLang="en-US" b="1" dirty="0" smtClean="0"/>
              <a:t>吴</a:t>
            </a:r>
            <a:r>
              <a:rPr lang="zh-CN" altLang="en-US" b="1" dirty="0" smtClean="0"/>
              <a:t>宇晨、林斯语、林倩玮、盛雯奕、李樱君、黄恋晶</a:t>
            </a:r>
            <a:endParaRPr lang="en-US" altLang="zh-CN" b="1" dirty="0" smtClean="0"/>
          </a:p>
          <a:p>
            <a:r>
              <a:rPr lang="en-US" altLang="zh-CN" b="1" dirty="0" smtClean="0"/>
              <a:t>              </a:t>
            </a:r>
            <a:r>
              <a:rPr lang="en-US" altLang="zh-CN" b="1" dirty="0" smtClean="0"/>
              <a:t> </a:t>
            </a:r>
            <a:r>
              <a:rPr lang="zh-CN" altLang="en-US" b="1" dirty="0" smtClean="0"/>
              <a:t>熊</a:t>
            </a:r>
            <a:r>
              <a:rPr lang="zh-CN" altLang="en-US" b="1" dirty="0" smtClean="0"/>
              <a:t>子</a:t>
            </a:r>
            <a:r>
              <a:rPr lang="zh-CN" altLang="en-US" b="1" dirty="0" smtClean="0"/>
              <a:t>曦、胡锦洋、吴李韬</a:t>
            </a:r>
            <a:r>
              <a:rPr lang="zh-CN" altLang="en-US" b="1" dirty="0" smtClean="0"/>
              <a:t>、韩欣彤、</a:t>
            </a:r>
            <a:r>
              <a:rPr lang="zh-CN" altLang="en-US" b="1" dirty="0" smtClean="0"/>
              <a:t>何    昊、吕嘉炜</a:t>
            </a:r>
            <a:endParaRPr lang="en-US" altLang="zh-CN" b="1" dirty="0" smtClean="0"/>
          </a:p>
          <a:p>
            <a:r>
              <a:rPr lang="en-US" altLang="zh-CN" b="1" dirty="0" smtClean="0"/>
              <a:t>319</a:t>
            </a:r>
            <a:r>
              <a:rPr lang="zh-CN" altLang="en-US" b="1" dirty="0" smtClean="0"/>
              <a:t>班：陆梓林、范子薇、廖海欣、林芷萱、林倩宇、王宇轩、</a:t>
            </a:r>
            <a:endParaRPr lang="en-US" altLang="zh-CN" b="1" dirty="0" smtClean="0"/>
          </a:p>
          <a:p>
            <a:r>
              <a:rPr lang="en-US" altLang="zh-CN" b="1" dirty="0" smtClean="0"/>
              <a:t>               </a:t>
            </a:r>
            <a:r>
              <a:rPr lang="zh-CN" altLang="en-US" b="1" dirty="0" smtClean="0"/>
              <a:t>李泳希、朱丽娜、张晓艺、</a:t>
            </a:r>
            <a:r>
              <a:rPr lang="zh-CN" altLang="en-US" b="1" dirty="0" smtClean="0"/>
              <a:t>崔     灿 、</a:t>
            </a:r>
            <a:r>
              <a:rPr lang="zh-CN" altLang="en-US" b="1" dirty="0" smtClean="0"/>
              <a:t>李寒瑞、史康淇、</a:t>
            </a:r>
            <a:endParaRPr lang="en-US" altLang="zh-CN" b="1" dirty="0" smtClean="0"/>
          </a:p>
          <a:p>
            <a:r>
              <a:rPr lang="en-US" altLang="zh-CN" b="1" dirty="0" smtClean="0"/>
              <a:t>                </a:t>
            </a:r>
            <a:r>
              <a:rPr lang="zh-CN" altLang="en-US" b="1" dirty="0" smtClean="0"/>
              <a:t>何昊燊、徐政洪、温颖怡、</a:t>
            </a:r>
            <a:r>
              <a:rPr lang="zh-CN" altLang="en-US" b="1" dirty="0" smtClean="0"/>
              <a:t>吉    兰</a:t>
            </a:r>
            <a:r>
              <a:rPr lang="zh-CN" altLang="en-US" b="1" dirty="0" smtClean="0"/>
              <a:t>、黄卓政、凤嘉颖、  </a:t>
            </a:r>
            <a:endParaRPr lang="en-US" altLang="zh-CN" b="1" dirty="0" smtClean="0"/>
          </a:p>
          <a:p>
            <a:r>
              <a:rPr lang="en-US" altLang="zh-CN" b="1" dirty="0" smtClean="0"/>
              <a:t>                 </a:t>
            </a:r>
            <a:r>
              <a:rPr lang="zh-CN" altLang="en-US" b="1" dirty="0" smtClean="0"/>
              <a:t>陈慧婧、</a:t>
            </a:r>
            <a:r>
              <a:rPr lang="zh-CN" altLang="en-US" b="1" dirty="0" smtClean="0"/>
              <a:t>梁    欣</a:t>
            </a:r>
            <a:r>
              <a:rPr lang="zh-CN" altLang="en-US" b="1" dirty="0" smtClean="0"/>
              <a:t>、刘    昊、叶宇婷、黄子凌、陈舒琪、</a:t>
            </a:r>
            <a:endParaRPr lang="en-US" altLang="zh-CN" b="1" dirty="0" smtClean="0"/>
          </a:p>
          <a:p>
            <a:r>
              <a:rPr lang="en-US" altLang="zh-CN" b="1" dirty="0" smtClean="0"/>
              <a:t> </a:t>
            </a:r>
            <a:r>
              <a:rPr lang="en-US" altLang="zh-CN" b="1" dirty="0" smtClean="0"/>
              <a:t>               </a:t>
            </a:r>
            <a:r>
              <a:rPr lang="zh-CN" altLang="en-US" b="1" dirty="0" smtClean="0"/>
              <a:t>张伟斌、辜天沛、王铭辉、柏长浩、刘易铭、林颖璇</a:t>
            </a:r>
            <a:endParaRPr lang="en-US" altLang="zh-CN" b="1" dirty="0" smtClean="0"/>
          </a:p>
          <a:p>
            <a:r>
              <a:rPr lang="en-US" altLang="zh-CN" b="1" dirty="0" smtClean="0"/>
              <a:t>               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《</a:t>
            </a:r>
            <a:r>
              <a:rPr lang="zh-CN" altLang="en-US" b="1" dirty="0"/>
              <a:t>小石潭记</a:t>
            </a:r>
            <a:r>
              <a:rPr lang="en-US" altLang="zh-CN" b="1" dirty="0"/>
              <a:t>》</a:t>
            </a:r>
            <a:r>
              <a:rPr lang="zh-CN" altLang="en-US" b="1" dirty="0"/>
              <a:t>中考复习</a:t>
            </a:r>
          </a:p>
        </p:txBody>
      </p:sp>
    </p:spTree>
    <p:extLst>
      <p:ext uri="{BB962C8B-B14F-4D97-AF65-F5344CB8AC3E}">
        <p14:creationId xmlns="" xmlns:p14="http://schemas.microsoft.com/office/powerpoint/2010/main" val="357464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11382" y="651820"/>
            <a:ext cx="10155382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zh-CN" altLang="zh-CN" sz="3200" b="1" kern="100" dirty="0">
                <a:latin typeface="Calibri Light" panose="020F0302020204030204" pitchFamily="34" charset="0"/>
                <a:cs typeface="Times New Roman" panose="02020603050405020304" pitchFamily="18" charset="0"/>
              </a:rPr>
              <a:t>小石潭记（八下）</a:t>
            </a:r>
          </a:p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latin typeface="Calibri" panose="020F05020202040A0204" pitchFamily="34" charset="0"/>
                <a:cs typeface="Times New Roman" panose="02020603050405020304" pitchFamily="18" charset="0"/>
              </a:rPr>
              <a:t>     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小丘西行百二十步，隔篁竹，闻水声，如鸣</a:t>
            </a:r>
            <a:r>
              <a:rPr lang="zh-CN" altLang="en-US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珮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环，心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乐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之。伐竹取道，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下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见小潭，水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尤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清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冽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。全石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以为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底，近岸，卷石底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以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出，为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坻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，为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屿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，为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嵁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，为岩。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青树翠蔓，蒙络摇缀，参差披拂。</a:t>
            </a:r>
          </a:p>
          <a:p>
            <a:pPr algn="just">
              <a:spcAft>
                <a:spcPts val="0"/>
              </a:spcAft>
            </a:pP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zh-CN" sz="2800" b="1" u="sng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潭中鱼</a:t>
            </a:r>
            <a:r>
              <a:rPr lang="zh-CN" altLang="zh-CN" sz="2800" b="1" u="sng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可</a:t>
            </a:r>
            <a:r>
              <a:rPr lang="zh-CN" altLang="zh-CN" sz="2800" b="1" u="sng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百</a:t>
            </a:r>
            <a:r>
              <a:rPr lang="zh-CN" altLang="zh-CN" sz="2800" b="1" u="sng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许</a:t>
            </a:r>
            <a:r>
              <a:rPr lang="zh-CN" altLang="zh-CN" sz="2800" b="1" u="sng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头，皆</a:t>
            </a:r>
            <a:r>
              <a:rPr lang="zh-CN" altLang="zh-CN" sz="2800" b="1" u="sng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zh-CN" altLang="zh-CN" sz="2800" b="1" u="sng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空游无所</a:t>
            </a:r>
            <a:r>
              <a:rPr lang="zh-CN" altLang="zh-CN" sz="2800" b="1" u="sng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依</a:t>
            </a:r>
            <a:r>
              <a:rPr lang="zh-CN" altLang="en-US" sz="2800" b="1" u="sng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日光下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澈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，影布石上</a:t>
            </a:r>
            <a:r>
              <a:rPr lang="zh-CN" altLang="en-US" sz="2800" b="1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佁然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不动</a:t>
            </a:r>
            <a:r>
              <a:rPr lang="zh-CN" altLang="en-US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俶尔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远逝，往来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翕忽</a:t>
            </a:r>
            <a:r>
              <a:rPr lang="zh-CN" altLang="en-US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似与游者相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乐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just">
              <a:spcAft>
                <a:spcPts val="0"/>
              </a:spcAft>
            </a:pP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潭西南而望，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斗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折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蛇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行，明灭可见。其岸势犬牙差互，不可知其源。</a:t>
            </a:r>
          </a:p>
          <a:p>
            <a:pPr algn="just">
              <a:spcAft>
                <a:spcPts val="0"/>
              </a:spcAft>
            </a:pP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　　坐潭上，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四面竹树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环合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，寂寥无人，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凄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寒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骨，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悄怆</a:t>
            </a:r>
            <a:r>
              <a:rPr lang="zh-CN" altLang="zh-CN" sz="2800" b="1" u="heavy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幽</a:t>
            </a:r>
            <a:r>
              <a:rPr lang="zh-CN" altLang="zh-CN" sz="2800" b="1" u="heavy" kern="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邃</a:t>
            </a:r>
            <a:r>
              <a:rPr lang="zh-CN" altLang="zh-CN" sz="2800" b="1" kern="100" dirty="0">
                <a:uFill>
                  <a:solidFill>
                    <a:srgbClr val="FF0000"/>
                  </a:solidFill>
                </a:u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以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其境过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清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，不可久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居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乃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记之而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去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just">
              <a:spcAft>
                <a:spcPts val="0"/>
              </a:spcAft>
            </a:pP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　　同游者：吴武陵，龚古，余弟宗玄。</a:t>
            </a:r>
            <a:r>
              <a:rPr lang="zh-CN" altLang="zh-CN" sz="2800" b="1" kern="1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隶而从</a:t>
            </a:r>
            <a:r>
              <a:rPr lang="zh-CN" altLang="zh-CN" sz="2800" b="1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者，崔氏二小生：曰恕己，曰奉壹。</a:t>
            </a:r>
          </a:p>
        </p:txBody>
      </p:sp>
    </p:spTree>
    <p:extLst>
      <p:ext uri="{BB962C8B-B14F-4D97-AF65-F5344CB8AC3E}">
        <p14:creationId xmlns="" xmlns:p14="http://schemas.microsoft.com/office/powerpoint/2010/main" val="188608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9A146B60-D84B-4EFE-AF5A-427655915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6490" y="406400"/>
            <a:ext cx="11189110" cy="6264275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dirty="0"/>
              <a:t>       </a:t>
            </a:r>
            <a:r>
              <a:rPr lang="zh-CN" altLang="en-US" sz="2000" b="1" dirty="0"/>
              <a:t>从小丘西行百二十步，</a:t>
            </a:r>
            <a:r>
              <a:rPr lang="zh-CN" altLang="en-US" sz="2000" b="1" u="sng" dirty="0"/>
              <a:t>隔篁竹，闻水声，如鸣珮环，心</a:t>
            </a:r>
            <a:r>
              <a:rPr lang="zh-CN" altLang="en-US" sz="2000" b="1" u="sng" dirty="0">
                <a:solidFill>
                  <a:srgbClr val="FF0000"/>
                </a:solidFill>
              </a:rPr>
              <a:t>乐</a:t>
            </a:r>
            <a:r>
              <a:rPr lang="zh-CN" altLang="en-US" sz="2000" b="1" u="sng" dirty="0"/>
              <a:t>之。</a:t>
            </a:r>
            <a:r>
              <a:rPr lang="zh-CN" altLang="en-US" sz="2000" b="1" dirty="0"/>
              <a:t>伐竹</a:t>
            </a:r>
          </a:p>
          <a:p>
            <a:pPr>
              <a:buFontTx/>
              <a:buNone/>
            </a:pPr>
            <a:endParaRPr lang="zh-CN" altLang="en-US" sz="2000" b="1" dirty="0"/>
          </a:p>
          <a:p>
            <a:pPr>
              <a:buFontTx/>
              <a:buNone/>
            </a:pPr>
            <a:endParaRPr lang="zh-CN" altLang="en-US" sz="2000" b="1" dirty="0"/>
          </a:p>
          <a:p>
            <a:pPr>
              <a:buFontTx/>
              <a:buNone/>
            </a:pPr>
            <a:r>
              <a:rPr lang="zh-CN" altLang="en-US" sz="2000" b="1" dirty="0"/>
              <a:t>取道，下见小潭，水</a:t>
            </a:r>
            <a:r>
              <a:rPr lang="zh-CN" altLang="en-US" sz="2000" b="1" dirty="0">
                <a:solidFill>
                  <a:srgbClr val="FF0000"/>
                </a:solidFill>
              </a:rPr>
              <a:t>尤</a:t>
            </a:r>
            <a:r>
              <a:rPr lang="zh-CN" altLang="en-US" sz="2000" b="1" dirty="0"/>
              <a:t>清</a:t>
            </a:r>
            <a:r>
              <a:rPr lang="zh-CN" altLang="en-US" sz="2000" b="1" dirty="0">
                <a:solidFill>
                  <a:srgbClr val="FF0000"/>
                </a:solidFill>
              </a:rPr>
              <a:t>冽</a:t>
            </a:r>
            <a:r>
              <a:rPr lang="zh-CN" altLang="en-US" sz="2000" b="1" dirty="0"/>
              <a:t>。</a:t>
            </a:r>
            <a:r>
              <a:rPr lang="zh-CN" altLang="en-US" sz="2000" b="1" u="sng" dirty="0"/>
              <a:t>全石</a:t>
            </a:r>
            <a:r>
              <a:rPr lang="zh-CN" altLang="en-US" sz="2000" b="1" u="sng" dirty="0">
                <a:solidFill>
                  <a:srgbClr val="FF0000"/>
                </a:solidFill>
              </a:rPr>
              <a:t>以为</a:t>
            </a:r>
            <a:r>
              <a:rPr lang="zh-CN" altLang="en-US" sz="2000" b="1" u="sng" dirty="0"/>
              <a:t>底</a:t>
            </a:r>
            <a:r>
              <a:rPr lang="zh-CN" altLang="en-US" sz="2000" b="1" dirty="0"/>
              <a:t>，近岸，卷石底以出，</a:t>
            </a:r>
            <a:r>
              <a:rPr lang="zh-CN" altLang="en-US" sz="2000" b="1" dirty="0">
                <a:solidFill>
                  <a:srgbClr val="FF0000"/>
                </a:solidFill>
              </a:rPr>
              <a:t>为</a:t>
            </a:r>
            <a:r>
              <a:rPr lang="zh-CN" altLang="en-US" sz="2000" b="1" dirty="0"/>
              <a:t>坻，为</a:t>
            </a:r>
          </a:p>
          <a:p>
            <a:pPr>
              <a:buFontTx/>
              <a:buNone/>
            </a:pPr>
            <a:endParaRPr lang="zh-CN" altLang="en-US" sz="2000" b="1" dirty="0"/>
          </a:p>
          <a:p>
            <a:pPr>
              <a:buFontTx/>
              <a:buNone/>
            </a:pPr>
            <a:r>
              <a:rPr lang="zh-CN" altLang="en-US" sz="2000" b="1" dirty="0"/>
              <a:t>屿，为嵁，为岩。青树翠蔓，</a:t>
            </a:r>
            <a:r>
              <a:rPr lang="zh-CN" altLang="en-US" sz="2000" b="1" dirty="0">
                <a:solidFill>
                  <a:srgbClr val="FF0000"/>
                </a:solidFill>
              </a:rPr>
              <a:t>蒙络摇缀</a:t>
            </a:r>
            <a:r>
              <a:rPr lang="zh-CN" altLang="en-US" sz="2000" b="1" dirty="0"/>
              <a:t>，</a:t>
            </a:r>
            <a:r>
              <a:rPr lang="zh-CN" altLang="en-US" sz="2000" b="1" dirty="0">
                <a:solidFill>
                  <a:srgbClr val="FF0000"/>
                </a:solidFill>
              </a:rPr>
              <a:t>参差披拂</a:t>
            </a:r>
            <a:r>
              <a:rPr lang="zh-CN" altLang="en-US" sz="2000" b="1" dirty="0"/>
              <a:t>。</a:t>
            </a:r>
          </a:p>
        </p:txBody>
      </p:sp>
      <p:sp>
        <p:nvSpPr>
          <p:cNvPr id="19459" name="AutoShape 3">
            <a:extLst>
              <a:ext uri="{FF2B5EF4-FFF2-40B4-BE49-F238E27FC236}">
                <a16:creationId xmlns="" xmlns:a16="http://schemas.microsoft.com/office/drawing/2014/main" id="{35443A95-9EF1-416C-B6C5-0E1C39E68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871" y="1125538"/>
            <a:ext cx="1944687" cy="431800"/>
          </a:xfrm>
          <a:prstGeom prst="wedgeEllipseCallout">
            <a:avLst>
              <a:gd name="adj1" fmla="val 17745"/>
              <a:gd name="adj2" fmla="val 7720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格外</a:t>
            </a:r>
          </a:p>
        </p:txBody>
      </p:sp>
      <p:sp>
        <p:nvSpPr>
          <p:cNvPr id="19460" name="AutoShape 4">
            <a:extLst>
              <a:ext uri="{FF2B5EF4-FFF2-40B4-BE49-F238E27FC236}">
                <a16:creationId xmlns="" xmlns:a16="http://schemas.microsoft.com/office/drawing/2014/main" id="{6F62CFDF-372C-4745-A303-E90027011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77" y="2098512"/>
            <a:ext cx="692966" cy="431800"/>
          </a:xfrm>
          <a:prstGeom prst="wedgeRoundRectCallout">
            <a:avLst>
              <a:gd name="adj1" fmla="val 10137"/>
              <a:gd name="adj2" fmla="val -75812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凉</a:t>
            </a:r>
          </a:p>
        </p:txBody>
      </p:sp>
      <p:sp>
        <p:nvSpPr>
          <p:cNvPr id="19461" name="AutoShape 5">
            <a:extLst>
              <a:ext uri="{FF2B5EF4-FFF2-40B4-BE49-F238E27FC236}">
                <a16:creationId xmlns="" xmlns:a16="http://schemas.microsoft.com/office/drawing/2014/main" id="{8BEC049A-6008-4DD3-A170-F2D17E571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9" y="981076"/>
            <a:ext cx="2736850" cy="360362"/>
          </a:xfrm>
          <a:prstGeom prst="wedgeRectCallout">
            <a:avLst>
              <a:gd name="adj1" fmla="val -46464"/>
              <a:gd name="adj2" fmla="val 16797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sz="1800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（潭）以整块石头为底</a:t>
            </a:r>
          </a:p>
        </p:txBody>
      </p:sp>
      <p:sp>
        <p:nvSpPr>
          <p:cNvPr id="19463" name="AutoShape 7">
            <a:extLst>
              <a:ext uri="{FF2B5EF4-FFF2-40B4-BE49-F238E27FC236}">
                <a16:creationId xmlns="" xmlns:a16="http://schemas.microsoft.com/office/drawing/2014/main" id="{C764E6B6-79D5-4084-8225-938E1973B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769" y="3012986"/>
            <a:ext cx="3954002" cy="431800"/>
          </a:xfrm>
          <a:prstGeom prst="wedgeRoundRectCallout">
            <a:avLst>
              <a:gd name="adj1" fmla="val 41811"/>
              <a:gd name="adj2" fmla="val -93224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蒙盖缠绕，摇曳牵连</a:t>
            </a:r>
          </a:p>
        </p:txBody>
      </p:sp>
      <p:sp>
        <p:nvSpPr>
          <p:cNvPr id="19464" name="Text Box 8">
            <a:extLst>
              <a:ext uri="{FF2B5EF4-FFF2-40B4-BE49-F238E27FC236}">
                <a16:creationId xmlns="" xmlns:a16="http://schemas.microsoft.com/office/drawing/2014/main" id="{07795F75-2073-4025-BABF-E63FCE275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03" y="3657274"/>
            <a:ext cx="1123499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译文：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从小山丘向西行走一百二十步，隔着竹林 ，听见了水声，好像人身上佩带的玉珮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玉环相碰撞发出的声音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内心为此感到快乐。（于是）砍掉一些竹子，开辟一条道路来，向下看见一个小水潭，潭水格外清凉。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(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潭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)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以整块的石头作为底，靠近岸边，石底周边部分翻转过来露出水面，形成坻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屿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嵁</a:t>
            </a:r>
            <a:r>
              <a:rPr lang="en-US" altLang="zh-CN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岩各种不同的形状。青葱的树木，翠绿的藤蔓，蒙盖缠绕，摇曳牵连，参差不齐，随风飘拂。</a:t>
            </a:r>
          </a:p>
        </p:txBody>
      </p:sp>
      <p:sp>
        <p:nvSpPr>
          <p:cNvPr id="19465" name="AutoShape 9">
            <a:extLst>
              <a:ext uri="{FF2B5EF4-FFF2-40B4-BE49-F238E27FC236}">
                <a16:creationId xmlns="" xmlns:a16="http://schemas.microsoft.com/office/drawing/2014/main" id="{58FD504D-FE3D-44CE-90FD-E0E41EFBF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045" y="2986141"/>
            <a:ext cx="3153750" cy="429169"/>
          </a:xfrm>
          <a:prstGeom prst="wedgeRoundRectCallout">
            <a:avLst>
              <a:gd name="adj1" fmla="val -70345"/>
              <a:gd name="adj2" fmla="val -59552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参差不齐</a:t>
            </a:r>
            <a:r>
              <a:rPr lang="en-US" altLang="zh-CN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,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随风飘拂</a:t>
            </a:r>
          </a:p>
        </p:txBody>
      </p:sp>
      <p:sp>
        <p:nvSpPr>
          <p:cNvPr id="19466" name="AutoShape 10">
            <a:extLst>
              <a:ext uri="{FF2B5EF4-FFF2-40B4-BE49-F238E27FC236}">
                <a16:creationId xmlns="" xmlns:a16="http://schemas.microsoft.com/office/drawing/2014/main" id="{E9FEB8EF-8FA1-494F-83E6-DE4FE2964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444" y="875671"/>
            <a:ext cx="1944687" cy="431800"/>
          </a:xfrm>
          <a:prstGeom prst="wedgeRoundRectCallout">
            <a:avLst>
              <a:gd name="adj1" fmla="val -94375"/>
              <a:gd name="adj2" fmla="val -68278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以</a:t>
            </a:r>
            <a:r>
              <a:rPr lang="en-US" altLang="zh-CN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……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为乐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="" xmlns:a16="http://schemas.microsoft.com/office/drawing/2014/main" id="{4757A72B-A77A-47A9-8418-F77FCCACC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412" y="2152874"/>
            <a:ext cx="1382712" cy="431800"/>
          </a:xfrm>
          <a:prstGeom prst="wedgeRoundRectCallout">
            <a:avLst>
              <a:gd name="adj1" fmla="val -22511"/>
              <a:gd name="adj2" fmla="val -67080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成为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0" grpId="0" animBg="1"/>
      <p:bldP spid="19461" grpId="0" animBg="1"/>
      <p:bldP spid="19463" grpId="0" animBg="1"/>
      <p:bldP spid="19464" grpId="0"/>
      <p:bldP spid="19465" grpId="0" animBg="1"/>
      <p:bldP spid="19466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 descr="Large confetti">
            <a:extLst>
              <a:ext uri="{FF2B5EF4-FFF2-40B4-BE49-F238E27FC236}">
                <a16:creationId xmlns="" xmlns:a16="http://schemas.microsoft.com/office/drawing/2014/main" id="{E319080E-2620-42C6-8602-6DFED320CF5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86696" y="71437"/>
            <a:ext cx="11218607" cy="6335713"/>
          </a:xfrm>
          <a:noFill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b="1" dirty="0"/>
              <a:t>              潭中鱼</a:t>
            </a:r>
            <a:r>
              <a:rPr lang="zh-CN" altLang="en-US" sz="2000" b="1" dirty="0">
                <a:solidFill>
                  <a:srgbClr val="FF0000"/>
                </a:solidFill>
              </a:rPr>
              <a:t>可</a:t>
            </a:r>
            <a:r>
              <a:rPr lang="zh-CN" altLang="en-US" sz="2000" b="1" dirty="0"/>
              <a:t>百</a:t>
            </a:r>
            <a:r>
              <a:rPr lang="zh-CN" altLang="en-US" sz="2000" b="1" dirty="0">
                <a:solidFill>
                  <a:srgbClr val="FF0000"/>
                </a:solidFill>
              </a:rPr>
              <a:t>许</a:t>
            </a:r>
            <a:r>
              <a:rPr lang="zh-CN" altLang="en-US" sz="2000" b="1" dirty="0"/>
              <a:t>头，皆若空游无所</a:t>
            </a:r>
            <a:r>
              <a:rPr lang="zh-CN" altLang="en-US" sz="2000" b="1" dirty="0">
                <a:solidFill>
                  <a:srgbClr val="FF0000"/>
                </a:solidFill>
              </a:rPr>
              <a:t>依</a:t>
            </a:r>
            <a:r>
              <a:rPr lang="zh-CN" altLang="en-US" sz="2000" b="1" dirty="0"/>
              <a:t>。</a:t>
            </a:r>
            <a:r>
              <a:rPr lang="zh-CN" altLang="en-US" sz="2000" b="1" u="sng" dirty="0"/>
              <a:t>日光下</a:t>
            </a:r>
            <a:r>
              <a:rPr lang="zh-CN" altLang="en-US" sz="2000" b="1" u="sng" dirty="0">
                <a:solidFill>
                  <a:srgbClr val="FF0000"/>
                </a:solidFill>
              </a:rPr>
              <a:t>澈</a:t>
            </a:r>
            <a:r>
              <a:rPr lang="zh-CN" altLang="en-US" sz="2000" b="1" u="sng" dirty="0"/>
              <a:t>，影布石上，</a:t>
            </a:r>
            <a:r>
              <a:rPr lang="zh-CN" altLang="en-US" sz="2000" b="1" u="sng" dirty="0">
                <a:solidFill>
                  <a:srgbClr val="FF0000"/>
                </a:solidFill>
              </a:rPr>
              <a:t>佁然</a:t>
            </a:r>
            <a:r>
              <a:rPr lang="zh-CN" altLang="en-US" sz="2000" b="1" u="sng" dirty="0"/>
              <a:t>不动；</a:t>
            </a:r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u="sng" dirty="0"/>
          </a:p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b="1" u="sng" dirty="0">
                <a:solidFill>
                  <a:srgbClr val="FF0000"/>
                </a:solidFill>
              </a:rPr>
              <a:t>俶尔</a:t>
            </a:r>
            <a:r>
              <a:rPr lang="zh-CN" altLang="en-US" sz="2000" b="1" u="sng" dirty="0"/>
              <a:t>远逝；往来</a:t>
            </a:r>
            <a:r>
              <a:rPr lang="zh-CN" altLang="en-US" sz="2000" b="1" u="sng" dirty="0">
                <a:solidFill>
                  <a:srgbClr val="FF0000"/>
                </a:solidFill>
              </a:rPr>
              <a:t>翕忽</a:t>
            </a:r>
            <a:r>
              <a:rPr lang="zh-CN" altLang="en-US" sz="2000" b="1" u="sng" dirty="0"/>
              <a:t>，似与游者相乐</a:t>
            </a:r>
            <a:r>
              <a:rPr lang="zh-CN" altLang="en-US" sz="2000" b="1" dirty="0"/>
              <a:t>。</a:t>
            </a:r>
            <a:br>
              <a:rPr lang="zh-CN" altLang="en-US" sz="2000" b="1" dirty="0"/>
            </a:br>
            <a:r>
              <a:rPr lang="zh-CN" altLang="en-US" sz="2000" b="1" dirty="0"/>
              <a:t>        </a:t>
            </a:r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b="1" dirty="0"/>
              <a:t>           </a:t>
            </a:r>
            <a:endParaRPr lang="en-US" altLang="zh-CN" sz="2000" b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b="1" dirty="0"/>
              <a:t>        潭西南而望，</a:t>
            </a:r>
            <a:r>
              <a:rPr lang="zh-CN" altLang="en-US" sz="2000" b="1" u="sng" dirty="0">
                <a:solidFill>
                  <a:srgbClr val="FF0000"/>
                </a:solidFill>
              </a:rPr>
              <a:t>斗</a:t>
            </a:r>
            <a:r>
              <a:rPr lang="zh-CN" altLang="en-US" sz="2000" b="1" u="sng" dirty="0">
                <a:solidFill>
                  <a:srgbClr val="3333FF"/>
                </a:solidFill>
              </a:rPr>
              <a:t>折</a:t>
            </a:r>
            <a:r>
              <a:rPr lang="zh-CN" altLang="en-US" sz="2000" b="1" u="sng" dirty="0">
                <a:solidFill>
                  <a:srgbClr val="FF0000"/>
                </a:solidFill>
              </a:rPr>
              <a:t>蛇</a:t>
            </a:r>
            <a:r>
              <a:rPr lang="zh-CN" altLang="en-US" sz="2000" b="1" u="sng" dirty="0"/>
              <a:t>行，明灭可见</a:t>
            </a:r>
            <a:r>
              <a:rPr lang="zh-CN" altLang="en-US" sz="2000" b="1" dirty="0"/>
              <a:t>。其岸势</a:t>
            </a:r>
            <a:r>
              <a:rPr lang="zh-CN" altLang="en-US" sz="2000" b="1" dirty="0">
                <a:solidFill>
                  <a:srgbClr val="FF0000"/>
                </a:solidFill>
              </a:rPr>
              <a:t>犬牙</a:t>
            </a:r>
            <a:r>
              <a:rPr lang="zh-CN" altLang="en-US" sz="2000" b="1" dirty="0"/>
              <a:t>差互，不可知其源。</a:t>
            </a:r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pPr>
              <a:spcBef>
                <a:spcPct val="50000"/>
              </a:spcBef>
              <a:buFontTx/>
              <a:buNone/>
            </a:pPr>
            <a:endParaRPr lang="zh-CN" altLang="en-US" sz="2000" b="1" dirty="0"/>
          </a:p>
          <a:p>
            <a:endParaRPr lang="zh-CN" altLang="en-US" sz="2000" dirty="0"/>
          </a:p>
        </p:txBody>
      </p:sp>
      <p:sp>
        <p:nvSpPr>
          <p:cNvPr id="20490" name="Text Box 10">
            <a:extLst>
              <a:ext uri="{FF2B5EF4-FFF2-40B4-BE49-F238E27FC236}">
                <a16:creationId xmlns="" xmlns:a16="http://schemas.microsoft.com/office/drawing/2014/main" id="{D32C9E24-4D36-4271-90DC-CCD082023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47" y="2050826"/>
            <a:ext cx="1135270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latin typeface="Arial" panose="020B0604020202020204" pitchFamily="34" charset="0"/>
              </a:rPr>
              <a:t>译文：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石潭里的鱼大约有一百来条，都好像在空中游动，没有什么依傍似的。阳光照射到水底，鱼的影子映在潭底的石面上。鱼儿静止不动，忽然间又向远处游去了</a:t>
            </a:r>
            <a:r>
              <a:rPr lang="en-US" altLang="zh-CN" b="1" dirty="0">
                <a:solidFill>
                  <a:srgbClr val="3333FF"/>
                </a:solidFill>
                <a:latin typeface="Arial" panose="020B0604020202020204" pitchFamily="34" charset="0"/>
              </a:rPr>
              <a:t>,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来来往往</a:t>
            </a:r>
            <a:r>
              <a:rPr lang="en-US" altLang="zh-CN" b="1" dirty="0">
                <a:solidFill>
                  <a:srgbClr val="3333FF"/>
                </a:solidFill>
                <a:latin typeface="Arial" panose="020B0604020202020204" pitchFamily="34" charset="0"/>
              </a:rPr>
              <a:t>,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轻快敏捷，好像和游览的人一同取乐。</a:t>
            </a:r>
          </a:p>
        </p:txBody>
      </p:sp>
      <p:sp>
        <p:nvSpPr>
          <p:cNvPr id="20496" name="Text Box 16">
            <a:extLst>
              <a:ext uri="{FF2B5EF4-FFF2-40B4-BE49-F238E27FC236}">
                <a16:creationId xmlns="" xmlns:a16="http://schemas.microsoft.com/office/drawing/2014/main" id="{CD7D02A0-503B-46E6-9D12-2CE32986A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31" y="4735309"/>
            <a:ext cx="1135270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latin typeface="Arial" panose="020B0604020202020204" pitchFamily="34" charset="0"/>
              </a:rPr>
              <a:t>译文：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向石潭的西南方向望去，（溪水）像北斗七星那样曲折，又像蛇那样蜿蜒前行，时隐时现。溪岸的形状像狗的牙齿那样交错不齐，不能知道小溪的源头在什么地方。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zh-CN" altLang="en-US" b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98CA9CAE-A72C-47AA-8BEB-546CAEC13F92}"/>
              </a:ext>
            </a:extLst>
          </p:cNvPr>
          <p:cNvSpPr/>
          <p:nvPr/>
        </p:nvSpPr>
        <p:spPr>
          <a:xfrm>
            <a:off x="1581768" y="1671464"/>
            <a:ext cx="2350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轻快敏捷的样子</a:t>
            </a: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4B2C9C05-CDFD-4F63-B96F-DCBF2F8E45C9}"/>
              </a:ext>
            </a:extLst>
          </p:cNvPr>
          <p:cNvSpPr/>
          <p:nvPr/>
        </p:nvSpPr>
        <p:spPr>
          <a:xfrm>
            <a:off x="385669" y="16714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忽然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40DED4FF-CDAD-40EE-BBC3-D30F28E3CF90}"/>
              </a:ext>
            </a:extLst>
          </p:cNvPr>
          <p:cNvSpPr/>
          <p:nvPr/>
        </p:nvSpPr>
        <p:spPr>
          <a:xfrm>
            <a:off x="1662952" y="80786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大约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61806635-8BC4-4A9B-8814-1ACC62DFF064}"/>
              </a:ext>
            </a:extLst>
          </p:cNvPr>
          <p:cNvSpPr/>
          <p:nvPr/>
        </p:nvSpPr>
        <p:spPr>
          <a:xfrm>
            <a:off x="4688479" y="807863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依靠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A9A4EA19-4C31-412F-9F6A-3F6434D51C50}"/>
              </a:ext>
            </a:extLst>
          </p:cNvPr>
          <p:cNvSpPr/>
          <p:nvPr/>
        </p:nvSpPr>
        <p:spPr>
          <a:xfrm>
            <a:off x="6054665" y="81468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穿透</a:t>
            </a:r>
          </a:p>
        </p:txBody>
      </p:sp>
      <p:sp>
        <p:nvSpPr>
          <p:cNvPr id="5" name="矩形 4">
            <a:extLst>
              <a:ext uri="{FF2B5EF4-FFF2-40B4-BE49-F238E27FC236}">
                <a16:creationId xmlns="" xmlns:a16="http://schemas.microsoft.com/office/drawing/2014/main" id="{1B71B19A-720D-48AE-B13C-6A7074C35C1C}"/>
              </a:ext>
            </a:extLst>
          </p:cNvPr>
          <p:cNvSpPr/>
          <p:nvPr/>
        </p:nvSpPr>
        <p:spPr>
          <a:xfrm>
            <a:off x="7789836" y="81930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</a:rPr>
              <a:t>静止不动的样子</a:t>
            </a: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4F8BDE8-CF77-4A32-8B90-3FB63693CCE6}"/>
              </a:ext>
            </a:extLst>
          </p:cNvPr>
          <p:cNvSpPr/>
          <p:nvPr/>
        </p:nvSpPr>
        <p:spPr>
          <a:xfrm>
            <a:off x="1581768" y="4134373"/>
            <a:ext cx="2031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像北斗星一样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832B6C94-0E53-4EE5-8CF2-6E2437882224}"/>
              </a:ext>
            </a:extLst>
          </p:cNvPr>
          <p:cNvSpPr/>
          <p:nvPr/>
        </p:nvSpPr>
        <p:spPr>
          <a:xfrm>
            <a:off x="2356816" y="3333076"/>
            <a:ext cx="1569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像蛇一样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9DE10294-EC05-4E45-BA95-C2F93C0BC305}"/>
              </a:ext>
            </a:extLst>
          </p:cNvPr>
          <p:cNvSpPr/>
          <p:nvPr/>
        </p:nvSpPr>
        <p:spPr>
          <a:xfrm>
            <a:off x="4977447" y="413665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像狗牙一样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E44EC29B-204B-4C38-B72A-5FC27149B68D}"/>
              </a:ext>
            </a:extLst>
          </p:cNvPr>
          <p:cNvSpPr/>
          <p:nvPr/>
        </p:nvSpPr>
        <p:spPr>
          <a:xfrm>
            <a:off x="2379328" y="830299"/>
            <a:ext cx="16180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Arial" panose="020B0604020202020204" pitchFamily="34" charset="0"/>
              </a:rPr>
              <a:t>表示约数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6" grpId="0"/>
      <p:bldP spid="2" grpId="0"/>
      <p:bldP spid="3" grpId="0"/>
      <p:bldP spid="20" grpId="0"/>
      <p:bldP spid="21" grpId="0"/>
      <p:bldP spid="22" grpId="0"/>
      <p:bldP spid="5" grpId="0"/>
      <p:bldP spid="6" grpId="0"/>
      <p:bldP spid="7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1EE6369B-67EE-4F84-8CB6-6C0CF38EE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6966" y="153987"/>
            <a:ext cx="9227625" cy="5832475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1800" b="1" dirty="0">
                <a:solidFill>
                  <a:schemeClr val="bg1"/>
                </a:solidFill>
              </a:rPr>
              <a:t>       </a:t>
            </a:r>
          </a:p>
          <a:p>
            <a:pPr>
              <a:buFontTx/>
              <a:buNone/>
            </a:pPr>
            <a:r>
              <a:rPr lang="zh-CN" altLang="en-US" sz="1800" b="1" dirty="0">
                <a:solidFill>
                  <a:schemeClr val="bg1"/>
                </a:solidFill>
              </a:rPr>
              <a:t>       </a:t>
            </a:r>
            <a:r>
              <a:rPr lang="zh-CN" altLang="en-US" sz="2000" b="1" dirty="0">
                <a:solidFill>
                  <a:schemeClr val="tx2"/>
                </a:solidFill>
              </a:rPr>
              <a:t>坐潭上，</a:t>
            </a:r>
            <a:r>
              <a:rPr lang="zh-CN" altLang="en-US" sz="2000" b="1" u="sng" dirty="0">
                <a:solidFill>
                  <a:schemeClr val="tx2"/>
                </a:solidFill>
              </a:rPr>
              <a:t>四面竹树</a:t>
            </a:r>
            <a:r>
              <a:rPr lang="zh-CN" altLang="en-US" sz="2000" b="1" u="sng" dirty="0">
                <a:solidFill>
                  <a:srgbClr val="FF0000"/>
                </a:solidFill>
              </a:rPr>
              <a:t>环合</a:t>
            </a:r>
            <a:r>
              <a:rPr lang="zh-CN" altLang="en-US" sz="2000" b="1" u="sng" dirty="0">
                <a:solidFill>
                  <a:schemeClr val="tx2"/>
                </a:solidFill>
              </a:rPr>
              <a:t>，寂寥无人，</a:t>
            </a:r>
            <a:r>
              <a:rPr lang="zh-CN" altLang="en-US" sz="2000" b="1" u="sng" dirty="0">
                <a:solidFill>
                  <a:srgbClr val="FF0000"/>
                </a:solidFill>
              </a:rPr>
              <a:t>凄</a:t>
            </a:r>
            <a:r>
              <a:rPr lang="zh-CN" altLang="en-US" sz="2000" b="1" u="sng" dirty="0">
                <a:solidFill>
                  <a:schemeClr val="tx2"/>
                </a:solidFill>
              </a:rPr>
              <a:t>神</a:t>
            </a:r>
            <a:r>
              <a:rPr lang="zh-CN" altLang="en-US" sz="2000" b="1" u="sng" dirty="0">
                <a:solidFill>
                  <a:srgbClr val="FF0000"/>
                </a:solidFill>
              </a:rPr>
              <a:t>寒</a:t>
            </a:r>
            <a:r>
              <a:rPr lang="zh-CN" altLang="en-US" sz="2000" b="1" u="sng" dirty="0">
                <a:solidFill>
                  <a:schemeClr val="tx2"/>
                </a:solidFill>
              </a:rPr>
              <a:t>骨，</a:t>
            </a:r>
            <a:r>
              <a:rPr lang="zh-CN" altLang="en-US" sz="2000" b="1" u="sng" dirty="0">
                <a:solidFill>
                  <a:srgbClr val="FF0000"/>
                </a:solidFill>
              </a:rPr>
              <a:t>悄怆</a:t>
            </a:r>
            <a:r>
              <a:rPr lang="zh-CN" altLang="en-US" sz="2000" b="1" u="sng" dirty="0">
                <a:solidFill>
                  <a:schemeClr val="tx2"/>
                </a:solidFill>
              </a:rPr>
              <a:t>幽</a:t>
            </a:r>
            <a:r>
              <a:rPr lang="zh-CN" altLang="en-US" sz="2000" b="1" u="sng" dirty="0">
                <a:solidFill>
                  <a:srgbClr val="FF0000"/>
                </a:solidFill>
              </a:rPr>
              <a:t>邃</a:t>
            </a:r>
            <a:r>
              <a:rPr lang="zh-CN" altLang="en-US" sz="2000" b="1" u="sng" dirty="0">
                <a:solidFill>
                  <a:schemeClr val="tx2"/>
                </a:solidFill>
              </a:rPr>
              <a:t>。</a:t>
            </a:r>
            <a:r>
              <a:rPr lang="zh-CN" altLang="en-US" sz="2000" b="1" dirty="0">
                <a:solidFill>
                  <a:srgbClr val="FF0000"/>
                </a:solidFill>
              </a:rPr>
              <a:t>以</a:t>
            </a:r>
            <a:r>
              <a:rPr lang="zh-CN" altLang="en-US" sz="2000" b="1" dirty="0">
                <a:solidFill>
                  <a:schemeClr val="tx2"/>
                </a:solidFill>
              </a:rPr>
              <a:t>其境过</a:t>
            </a:r>
            <a:r>
              <a:rPr lang="zh-CN" altLang="en-US" sz="2000" b="1" dirty="0">
                <a:solidFill>
                  <a:srgbClr val="FF0000"/>
                </a:solidFill>
              </a:rPr>
              <a:t>清</a:t>
            </a:r>
            <a:r>
              <a:rPr lang="zh-CN" altLang="en-US" sz="2000" b="1" dirty="0">
                <a:solidFill>
                  <a:schemeClr val="bg1"/>
                </a:solidFill>
              </a:rPr>
              <a:t>，</a:t>
            </a: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bg1"/>
                </a:solidFill>
              </a:rPr>
              <a:t>  </a:t>
            </a:r>
          </a:p>
          <a:p>
            <a:pPr>
              <a:buFontTx/>
              <a:buNone/>
            </a:pPr>
            <a:endParaRPr lang="zh-CN" altLang="en-US" sz="2000" b="1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tx2"/>
                </a:solidFill>
              </a:rPr>
              <a:t>不可久</a:t>
            </a:r>
            <a:r>
              <a:rPr lang="zh-CN" altLang="en-US" sz="2000" b="1" dirty="0">
                <a:solidFill>
                  <a:srgbClr val="FF0000"/>
                </a:solidFill>
              </a:rPr>
              <a:t>居</a:t>
            </a:r>
            <a:r>
              <a:rPr lang="zh-CN" altLang="en-US" sz="2000" b="1" dirty="0">
                <a:solidFill>
                  <a:schemeClr val="tx2"/>
                </a:solidFill>
              </a:rPr>
              <a:t>，   </a:t>
            </a:r>
            <a:r>
              <a:rPr lang="zh-CN" altLang="en-US" sz="2000" b="1" dirty="0"/>
              <a:t>乃记之而去</a:t>
            </a:r>
            <a:r>
              <a:rPr lang="zh-CN" altLang="en-US" sz="2000" b="1" dirty="0">
                <a:solidFill>
                  <a:srgbClr val="FF0000"/>
                </a:solidFill>
              </a:rPr>
              <a:t>。</a:t>
            </a: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bg1"/>
                </a:solidFill>
              </a:rPr>
              <a:t/>
            </a:r>
            <a:br>
              <a:rPr lang="zh-CN" altLang="en-US" sz="2000" b="1" dirty="0">
                <a:solidFill>
                  <a:schemeClr val="bg1"/>
                </a:solidFill>
              </a:rPr>
            </a:br>
            <a:endParaRPr lang="zh-CN" altLang="en-US" sz="2000" b="1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zh-CN" altLang="en-US" sz="2000" b="1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bg1"/>
                </a:solidFill>
              </a:rPr>
              <a:t>          </a:t>
            </a: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bg1"/>
                </a:solidFill>
              </a:rPr>
              <a:t>              </a:t>
            </a:r>
          </a:p>
          <a:p>
            <a:pPr>
              <a:buFontTx/>
              <a:buNone/>
            </a:pPr>
            <a:r>
              <a:rPr lang="zh-CN" altLang="en-US" sz="2000" b="1" dirty="0">
                <a:solidFill>
                  <a:schemeClr val="bg1"/>
                </a:solidFill>
              </a:rPr>
              <a:t>         </a:t>
            </a:r>
            <a:r>
              <a:rPr lang="zh-CN" altLang="en-US" sz="2000" b="1" dirty="0">
                <a:solidFill>
                  <a:schemeClr val="tx2"/>
                </a:solidFill>
              </a:rPr>
              <a:t>同游者吴武陵</a:t>
            </a:r>
            <a:r>
              <a:rPr lang="en-US" altLang="zh-CN" sz="2000" b="1" dirty="0">
                <a:solidFill>
                  <a:schemeClr val="tx2"/>
                </a:solidFill>
              </a:rPr>
              <a:t>.</a:t>
            </a:r>
            <a:r>
              <a:rPr lang="zh-CN" altLang="en-US" sz="2000" b="1" dirty="0">
                <a:solidFill>
                  <a:schemeClr val="tx2"/>
                </a:solidFill>
              </a:rPr>
              <a:t>龚古，余弟宗玄；</a:t>
            </a:r>
            <a:r>
              <a:rPr lang="zh-CN" altLang="en-US" sz="2000" b="1" dirty="0">
                <a:solidFill>
                  <a:srgbClr val="FF0000"/>
                </a:solidFill>
              </a:rPr>
              <a:t>隶</a:t>
            </a:r>
            <a:r>
              <a:rPr lang="zh-CN" altLang="en-US" sz="2000" b="1" dirty="0">
                <a:solidFill>
                  <a:schemeClr val="tx2"/>
                </a:solidFill>
              </a:rPr>
              <a:t>而从者，崔氏二小生，曰恕己，曰奉</a:t>
            </a:r>
            <a:r>
              <a:rPr lang="zh-CN" altLang="en-US" sz="1800" b="1" dirty="0">
                <a:solidFill>
                  <a:schemeClr val="tx2"/>
                </a:solidFill>
              </a:rPr>
              <a:t>壹。</a:t>
            </a:r>
          </a:p>
        </p:txBody>
      </p:sp>
      <p:sp>
        <p:nvSpPr>
          <p:cNvPr id="21510" name="AutoShape 6">
            <a:extLst>
              <a:ext uri="{FF2B5EF4-FFF2-40B4-BE49-F238E27FC236}">
                <a16:creationId xmlns="" xmlns:a16="http://schemas.microsoft.com/office/drawing/2014/main" id="{6F5ADD44-A761-4494-903D-E4B14D30B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48" y="1255093"/>
            <a:ext cx="2053610" cy="431800"/>
          </a:xfrm>
          <a:prstGeom prst="wedgeEllipseCallout">
            <a:avLst>
              <a:gd name="adj1" fmla="val 30881"/>
              <a:gd name="adj2" fmla="val -14322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使</a:t>
            </a:r>
            <a:r>
              <a:rPr lang="en-US" altLang="zh-CN" sz="2000" dirty="0">
                <a:solidFill>
                  <a:srgbClr val="FF0000"/>
                </a:solidFill>
                <a:latin typeface="Arial" panose="020B0604020202020204" pitchFamily="34" charset="0"/>
              </a:rPr>
              <a:t>···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凄凉</a:t>
            </a:r>
          </a:p>
        </p:txBody>
      </p:sp>
      <p:sp>
        <p:nvSpPr>
          <p:cNvPr id="21515" name="Text Box 11">
            <a:extLst>
              <a:ext uri="{FF2B5EF4-FFF2-40B4-BE49-F238E27FC236}">
                <a16:creationId xmlns="" xmlns:a16="http://schemas.microsoft.com/office/drawing/2014/main" id="{1068A893-6503-4ABB-B51D-4AA0DDC14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674" y="2626383"/>
            <a:ext cx="1116536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Arial" panose="020B0604020202020204" pitchFamily="34" charset="0"/>
              </a:rPr>
              <a:t>译文：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（我）坐在潭边，四周被竹子和树林包围着，寂静寥落，空无一人，使人感到心情悲伤，寒气透骨，凄凉幽深</a:t>
            </a:r>
            <a:r>
              <a:rPr lang="zh-CN" altLang="en-US" b="1" u="sng" dirty="0">
                <a:solidFill>
                  <a:srgbClr val="3333FF"/>
                </a:solidFill>
                <a:latin typeface="Arial" panose="020B0604020202020204" pitchFamily="34" charset="0"/>
              </a:rPr>
              <a:t>（幽静深远，弥漫着忧伤的气息）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。因为这里的环境太过于凄清，不能够久留，就题字就离开了。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="" xmlns:a16="http://schemas.microsoft.com/office/drawing/2014/main" id="{987D5C1D-1530-4F2C-A54A-55ECF152F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966" y="4751603"/>
            <a:ext cx="1116536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Arial" panose="020B0604020202020204" pitchFamily="34" charset="0"/>
              </a:rPr>
              <a:t>译文：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一同去游览的人，有吴武陵</a:t>
            </a:r>
            <a:r>
              <a:rPr lang="en-US" altLang="zh-CN" b="1" dirty="0">
                <a:solidFill>
                  <a:srgbClr val="3333FF"/>
                </a:solidFill>
                <a:latin typeface="Arial" panose="020B0604020202020204" pitchFamily="34" charset="0"/>
              </a:rPr>
              <a:t>.</a:t>
            </a:r>
            <a:r>
              <a:rPr lang="zh-CN" altLang="en-US" b="1" dirty="0">
                <a:solidFill>
                  <a:srgbClr val="3333FF"/>
                </a:solidFill>
                <a:latin typeface="Arial" panose="020B0604020202020204" pitchFamily="34" charset="0"/>
              </a:rPr>
              <a:t>龚古，我的弟弟宗 玄。随从我的人，有两个姓崔的年轻人，一个 叫恕己，一个叫奉壹。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zh-CN" altLang="en-US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6D5BC7B5-B7DC-43A5-97F3-7E86BC540D6F}"/>
              </a:ext>
            </a:extLst>
          </p:cNvPr>
          <p:cNvSpPr/>
          <p:nvPr/>
        </p:nvSpPr>
        <p:spPr>
          <a:xfrm>
            <a:off x="2441676" y="814389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环绕合抱</a:t>
            </a: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199E6A92-96F8-4430-B333-E265FC8BDDFC}"/>
              </a:ext>
            </a:extLst>
          </p:cNvPr>
          <p:cNvSpPr/>
          <p:nvPr/>
        </p:nvSpPr>
        <p:spPr>
          <a:xfrm>
            <a:off x="7472675" y="82932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因为</a:t>
            </a: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EAF5A97D-9E43-4203-BD0D-3F4CF68C0DF1}"/>
              </a:ext>
            </a:extLst>
          </p:cNvPr>
          <p:cNvSpPr/>
          <p:nvPr/>
        </p:nvSpPr>
        <p:spPr>
          <a:xfrm>
            <a:off x="5958292" y="788759"/>
            <a:ext cx="12426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</a:rPr>
              <a:t>忧伤</a:t>
            </a:r>
            <a:r>
              <a:rPr lang="zh-CN" altLang="en-US" sz="1050" dirty="0">
                <a:solidFill>
                  <a:srgbClr val="FF0000"/>
                </a:solidFill>
                <a:latin typeface="Arial" panose="020B0604020202020204" pitchFamily="34" charset="0"/>
              </a:rPr>
              <a:t>（</a:t>
            </a:r>
            <a:r>
              <a:rPr lang="en-US" altLang="zh-CN" sz="1050" dirty="0">
                <a:solidFill>
                  <a:srgbClr val="FF0000"/>
                </a:solidFill>
                <a:latin typeface="Arial" panose="020B0604020202020204" pitchFamily="34" charset="0"/>
              </a:rPr>
              <a:t>2017</a:t>
            </a:r>
            <a:r>
              <a:rPr lang="zh-CN" altLang="en-US" sz="1050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</a:rPr>
              <a:t>凄凉</a:t>
            </a:r>
            <a:r>
              <a:rPr lang="zh-CN" altLang="en-US" sz="1050" dirty="0">
                <a:solidFill>
                  <a:srgbClr val="FF0000"/>
                </a:solidFill>
                <a:latin typeface="Arial" panose="020B0604020202020204" pitchFamily="34" charset="0"/>
              </a:rPr>
              <a:t>（</a:t>
            </a:r>
            <a:r>
              <a:rPr lang="en-US" altLang="zh-CN" sz="1050" dirty="0">
                <a:solidFill>
                  <a:srgbClr val="FF0000"/>
                </a:solidFill>
                <a:latin typeface="Arial" panose="020B0604020202020204" pitchFamily="34" charset="0"/>
              </a:rPr>
              <a:t>2018</a:t>
            </a:r>
            <a:r>
              <a:rPr lang="zh-CN" altLang="en-US" sz="1050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8A97ACF4-33B2-4ADE-B57F-810D36A1E1A7}"/>
              </a:ext>
            </a:extLst>
          </p:cNvPr>
          <p:cNvSpPr/>
          <p:nvPr/>
        </p:nvSpPr>
        <p:spPr>
          <a:xfrm>
            <a:off x="6980232" y="84906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深</a:t>
            </a:r>
            <a:endParaRPr lang="zh-CN" altLang="en-US" sz="2400" dirty="0"/>
          </a:p>
        </p:txBody>
      </p:sp>
      <p:sp>
        <p:nvSpPr>
          <p:cNvPr id="5" name="矩形 4">
            <a:extLst>
              <a:ext uri="{FF2B5EF4-FFF2-40B4-BE49-F238E27FC236}">
                <a16:creationId xmlns="" xmlns:a16="http://schemas.microsoft.com/office/drawing/2014/main" id="{737B8294-899B-4F03-B14A-DB9726068957}"/>
              </a:ext>
            </a:extLst>
          </p:cNvPr>
          <p:cNvSpPr/>
          <p:nvPr/>
        </p:nvSpPr>
        <p:spPr>
          <a:xfrm>
            <a:off x="8590059" y="81819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凄清</a:t>
            </a: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3B4A147F-1581-4214-A8D4-172B6AA102DE}"/>
              </a:ext>
            </a:extLst>
          </p:cNvPr>
          <p:cNvSpPr/>
          <p:nvPr/>
        </p:nvSpPr>
        <p:spPr>
          <a:xfrm>
            <a:off x="1055064" y="212538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停留</a:t>
            </a: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3DA73B8D-45FA-46CB-B7EC-D438253C9ADA}"/>
              </a:ext>
            </a:extLst>
          </p:cNvPr>
          <p:cNvSpPr/>
          <p:nvPr/>
        </p:nvSpPr>
        <p:spPr>
          <a:xfrm>
            <a:off x="4690669" y="432145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跟随</a:t>
            </a:r>
          </a:p>
        </p:txBody>
      </p:sp>
      <p:sp>
        <p:nvSpPr>
          <p:cNvPr id="23" name="AutoShape 6">
            <a:extLst>
              <a:ext uri="{FF2B5EF4-FFF2-40B4-BE49-F238E27FC236}">
                <a16:creationId xmlns="" xmlns:a16="http://schemas.microsoft.com/office/drawing/2014/main" id="{5F5107FD-20EE-4FC6-9905-902DEC02A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2220" y="1653254"/>
            <a:ext cx="2053610" cy="431800"/>
          </a:xfrm>
          <a:prstGeom prst="wedgeEllipseCallout">
            <a:avLst>
              <a:gd name="adj1" fmla="val -27051"/>
              <a:gd name="adj2" fmla="val -25252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使</a:t>
            </a:r>
            <a:r>
              <a:rPr lang="en-US" altLang="zh-CN" sz="2000" dirty="0">
                <a:solidFill>
                  <a:srgbClr val="FF0000"/>
                </a:solidFill>
                <a:latin typeface="Arial" panose="020B0604020202020204" pitchFamily="34" charset="0"/>
              </a:rPr>
              <a:t>···</a:t>
            </a:r>
            <a:r>
              <a:rPr lang="zh-CN" alt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寒冷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5" grpId="0"/>
      <p:bldP spid="21516" grpId="0"/>
      <p:bldP spid="2" grpId="0"/>
      <p:bldP spid="3" grpId="0"/>
      <p:bldP spid="4" grpId="0"/>
      <p:bldP spid="16" grpId="0"/>
      <p:bldP spid="5" grpId="0"/>
      <p:bldP spid="6" grpId="0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="" xmlns:a16="http://schemas.microsoft.com/office/drawing/2014/main" id="{0F99EBB0-36FB-4F95-B00B-AB1377BBC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798" y="2513014"/>
            <a:ext cx="67710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</a:rPr>
              <a:t>小石潭记</a:t>
            </a:r>
          </a:p>
        </p:txBody>
      </p:sp>
      <p:sp>
        <p:nvSpPr>
          <p:cNvPr id="24579" name="AutoShape 3">
            <a:extLst>
              <a:ext uri="{FF2B5EF4-FFF2-40B4-BE49-F238E27FC236}">
                <a16:creationId xmlns="" xmlns:a16="http://schemas.microsoft.com/office/drawing/2014/main" id="{5D5B6FE4-51F6-42D1-BC01-0C258DC3AFDE}"/>
              </a:ext>
            </a:extLst>
          </p:cNvPr>
          <p:cNvSpPr>
            <a:spLocks/>
          </p:cNvSpPr>
          <p:nvPr/>
        </p:nvSpPr>
        <p:spPr bwMode="auto">
          <a:xfrm>
            <a:off x="1849060" y="762000"/>
            <a:ext cx="152400" cy="5257800"/>
          </a:xfrm>
          <a:prstGeom prst="leftBrace">
            <a:avLst>
              <a:gd name="adj1" fmla="val 287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1" lang="zh-CN" altLang="zh-CN" b="1">
              <a:latin typeface="Times New Roman" panose="02020603050405020304" pitchFamily="18" charset="0"/>
            </a:endParaRPr>
          </a:p>
        </p:txBody>
      </p:sp>
      <p:sp>
        <p:nvSpPr>
          <p:cNvPr id="86020" name="Text Box 4">
            <a:extLst>
              <a:ext uri="{FF2B5EF4-FFF2-40B4-BE49-F238E27FC236}">
                <a16:creationId xmlns="" xmlns:a16="http://schemas.microsoft.com/office/drawing/2014/main" id="{DF65738D-CFB5-497F-AB77-F0B52AB4D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88963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zh-CN" altLang="en-US" b="1">
                <a:latin typeface="Times New Roman" panose="02020603050405020304" pitchFamily="18" charset="0"/>
                <a:hlinkClick r:id="" action="ppaction://noaction"/>
              </a:rPr>
              <a:t>发现小潭</a:t>
            </a:r>
            <a:r>
              <a:rPr kumimoji="1" lang="zh-CN" altLang="en-US" b="1">
                <a:latin typeface="Times New Roman" panose="02020603050405020304" pitchFamily="18" charset="0"/>
              </a:rPr>
              <a:t>：</a:t>
            </a:r>
            <a:endParaRPr kumimoji="1" lang="zh-CN" altLang="en-US" sz="2000">
              <a:latin typeface="Times New Roman" panose="02020603050405020304" pitchFamily="18" charset="0"/>
            </a:endParaRPr>
          </a:p>
        </p:txBody>
      </p:sp>
      <p:sp>
        <p:nvSpPr>
          <p:cNvPr id="86022" name="Text Box 6">
            <a:hlinkClick r:id="" action="ppaction://noaction"/>
            <a:extLst>
              <a:ext uri="{FF2B5EF4-FFF2-40B4-BE49-F238E27FC236}">
                <a16:creationId xmlns="" xmlns:a16="http://schemas.microsoft.com/office/drawing/2014/main" id="{6CD0388B-2CED-40EE-A7C5-85981E110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2090738"/>
            <a:ext cx="1997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  <a:hlinkClick r:id="" action="ppaction://noaction"/>
              </a:rPr>
              <a:t>潭中景</a:t>
            </a:r>
            <a:r>
              <a:rPr kumimoji="1" lang="zh-CN" altLang="en-US" sz="2800" b="1">
                <a:latin typeface="Times New Roman" panose="02020603050405020304" pitchFamily="18" charset="0"/>
              </a:rPr>
              <a:t>物：</a:t>
            </a:r>
          </a:p>
        </p:txBody>
      </p:sp>
      <p:sp>
        <p:nvSpPr>
          <p:cNvPr id="86023" name="AutoShape 7">
            <a:extLst>
              <a:ext uri="{FF2B5EF4-FFF2-40B4-BE49-F238E27FC236}">
                <a16:creationId xmlns="" xmlns:a16="http://schemas.microsoft.com/office/drawing/2014/main" id="{BFA7BC4D-9322-4BC2-96CA-A73D7C7FAE25}"/>
              </a:ext>
            </a:extLst>
          </p:cNvPr>
          <p:cNvSpPr>
            <a:spLocks/>
          </p:cNvSpPr>
          <p:nvPr/>
        </p:nvSpPr>
        <p:spPr bwMode="auto">
          <a:xfrm>
            <a:off x="4224338" y="2060575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86024" name="Text Box 8">
            <a:extLst>
              <a:ext uri="{FF2B5EF4-FFF2-40B4-BE49-F238E27FC236}">
                <a16:creationId xmlns="" xmlns:a16="http://schemas.microsoft.com/office/drawing/2014/main" id="{FFFDF6E0-660C-443D-AA13-7814260D4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1870075"/>
            <a:ext cx="268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en-US" altLang="zh-CN">
                <a:latin typeface="Times New Roman" panose="02020603050405020304" pitchFamily="18" charset="0"/>
              </a:rPr>
              <a:t> </a:t>
            </a:r>
            <a:r>
              <a:rPr kumimoji="1" lang="zh-CN" altLang="en-US" b="1">
                <a:latin typeface="Times New Roman" panose="02020603050405020304" pitchFamily="18" charset="0"/>
              </a:rPr>
              <a:t>潭水：清澈透明</a:t>
            </a:r>
          </a:p>
        </p:txBody>
      </p:sp>
      <p:sp>
        <p:nvSpPr>
          <p:cNvPr id="86025" name="Text Box 9">
            <a:extLst>
              <a:ext uri="{FF2B5EF4-FFF2-40B4-BE49-F238E27FC236}">
                <a16:creationId xmlns="" xmlns:a16="http://schemas.microsoft.com/office/drawing/2014/main" id="{8008E2D6-48C0-4C66-937D-27C222495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2420938"/>
            <a:ext cx="365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en-US" altLang="zh-CN" sz="2800" b="1">
                <a:solidFill>
                  <a:srgbClr val="CC0000"/>
                </a:solidFill>
                <a:latin typeface="Times New Roman" panose="02020603050405020304" pitchFamily="18" charset="0"/>
                <a:ea typeface="迷你简启体" pitchFamily="65" charset="-122"/>
              </a:rPr>
              <a:t>  </a:t>
            </a:r>
            <a:r>
              <a:rPr kumimoji="1" lang="zh-CN" altLang="en-US" b="1">
                <a:latin typeface="Times New Roman" panose="02020603050405020304" pitchFamily="18" charset="0"/>
              </a:rPr>
              <a:t>游鱼：</a:t>
            </a:r>
            <a:r>
              <a:rPr kumimoji="1" lang="zh-CN" altLang="en-US" sz="2800" b="1">
                <a:solidFill>
                  <a:srgbClr val="CC0000"/>
                </a:solidFill>
                <a:latin typeface="Times New Roman" panose="02020603050405020304" pitchFamily="18" charset="0"/>
                <a:ea typeface="迷你简启体" pitchFamily="65" charset="-122"/>
              </a:rPr>
              <a:t>动静结合</a:t>
            </a:r>
          </a:p>
        </p:txBody>
      </p:sp>
      <p:sp>
        <p:nvSpPr>
          <p:cNvPr id="86026" name="Text Box 10">
            <a:extLst>
              <a:ext uri="{FF2B5EF4-FFF2-40B4-BE49-F238E27FC236}">
                <a16:creationId xmlns="" xmlns:a16="http://schemas.microsoft.com/office/drawing/2014/main" id="{76772B1A-7CFE-4717-85DE-8FB3193C2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429001"/>
            <a:ext cx="21415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  <a:hlinkClick r:id="" action="ppaction://noaction"/>
              </a:rPr>
              <a:t>小潭源流</a:t>
            </a:r>
            <a:r>
              <a:rPr kumimoji="1" lang="zh-CN" altLang="en-US">
                <a:latin typeface="Times New Roman" panose="02020603050405020304" pitchFamily="18" charset="0"/>
              </a:rPr>
              <a:t>：</a:t>
            </a:r>
          </a:p>
        </p:txBody>
      </p:sp>
      <p:sp>
        <p:nvSpPr>
          <p:cNvPr id="86027" name="AutoShape 11">
            <a:extLst>
              <a:ext uri="{FF2B5EF4-FFF2-40B4-BE49-F238E27FC236}">
                <a16:creationId xmlns="" xmlns:a16="http://schemas.microsoft.com/office/drawing/2014/main" id="{8AE0F819-5352-49F3-8F8C-AFDD397E2E13}"/>
              </a:ext>
            </a:extLst>
          </p:cNvPr>
          <p:cNvSpPr>
            <a:spLocks/>
          </p:cNvSpPr>
          <p:nvPr/>
        </p:nvSpPr>
        <p:spPr bwMode="auto">
          <a:xfrm>
            <a:off x="4191000" y="3352800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86028" name="Text Box 12">
            <a:extLst>
              <a:ext uri="{FF2B5EF4-FFF2-40B4-BE49-F238E27FC236}">
                <a16:creationId xmlns="" xmlns:a16="http://schemas.microsoft.com/office/drawing/2014/main" id="{F855F2AF-8797-46A1-BC6C-173B6C935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480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</a:rPr>
              <a:t>溪身：曲折蜿蜒</a:t>
            </a:r>
          </a:p>
        </p:txBody>
      </p:sp>
      <p:sp>
        <p:nvSpPr>
          <p:cNvPr id="86029" name="Text Box 13">
            <a:extLst>
              <a:ext uri="{FF2B5EF4-FFF2-40B4-BE49-F238E27FC236}">
                <a16:creationId xmlns="" xmlns:a16="http://schemas.microsoft.com/office/drawing/2014/main" id="{F9140649-58EA-4C2B-959C-D41A8EDF1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100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</a:rPr>
              <a:t>岸势：参差不齐</a:t>
            </a:r>
          </a:p>
        </p:txBody>
      </p:sp>
      <p:sp>
        <p:nvSpPr>
          <p:cNvPr id="86030" name="AutoShape 14">
            <a:extLst>
              <a:ext uri="{FF2B5EF4-FFF2-40B4-BE49-F238E27FC236}">
                <a16:creationId xmlns="" xmlns:a16="http://schemas.microsoft.com/office/drawing/2014/main" id="{305C00AC-C9B1-4BA3-8376-D5E7607FA233}"/>
              </a:ext>
            </a:extLst>
          </p:cNvPr>
          <p:cNvSpPr>
            <a:spLocks/>
          </p:cNvSpPr>
          <p:nvPr/>
        </p:nvSpPr>
        <p:spPr bwMode="auto">
          <a:xfrm>
            <a:off x="7315200" y="3276600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86031" name="Text Box 15">
            <a:extLst>
              <a:ext uri="{FF2B5EF4-FFF2-40B4-BE49-F238E27FC236}">
                <a16:creationId xmlns="" xmlns:a16="http://schemas.microsoft.com/office/drawing/2014/main" id="{4C56F88E-522D-4B9F-89DF-E4AB3823B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429001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solidFill>
                  <a:srgbClr val="CC0000"/>
                </a:solidFill>
                <a:latin typeface="Times New Roman" panose="02020603050405020304" pitchFamily="18" charset="0"/>
                <a:ea typeface="迷你简启体" pitchFamily="65" charset="-122"/>
              </a:rPr>
              <a:t>比喻</a:t>
            </a:r>
          </a:p>
        </p:txBody>
      </p:sp>
      <p:sp>
        <p:nvSpPr>
          <p:cNvPr id="86032" name="Text Box 16">
            <a:extLst>
              <a:ext uri="{FF2B5EF4-FFF2-40B4-BE49-F238E27FC236}">
                <a16:creationId xmlns="" xmlns:a16="http://schemas.microsoft.com/office/drawing/2014/main" id="{565D54C9-271C-4DE2-8383-7318EA66F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5013326"/>
            <a:ext cx="2160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  <a:hlinkClick r:id="" action="ppaction://noaction"/>
              </a:rPr>
              <a:t>潭中气氛</a:t>
            </a:r>
            <a:r>
              <a:rPr kumimoji="1" lang="zh-CN" altLang="en-US" sz="2800" b="1">
                <a:latin typeface="Times New Roman" panose="02020603050405020304" pitchFamily="18" charset="0"/>
              </a:rPr>
              <a:t>：</a:t>
            </a:r>
          </a:p>
        </p:txBody>
      </p:sp>
      <p:sp>
        <p:nvSpPr>
          <p:cNvPr id="86033" name="Text Box 17">
            <a:extLst>
              <a:ext uri="{FF2B5EF4-FFF2-40B4-BE49-F238E27FC236}">
                <a16:creationId xmlns="" xmlns:a16="http://schemas.microsoft.com/office/drawing/2014/main" id="{720E82FD-2AF2-42B3-A09D-53384124D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0292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solidFill>
                  <a:srgbClr val="CC0000"/>
                </a:solidFill>
                <a:latin typeface="Times New Roman" panose="02020603050405020304" pitchFamily="18" charset="0"/>
                <a:ea typeface="迷你简启体" pitchFamily="65" charset="-122"/>
              </a:rPr>
              <a:t>寓情于景</a:t>
            </a:r>
          </a:p>
        </p:txBody>
      </p:sp>
      <p:sp>
        <p:nvSpPr>
          <p:cNvPr id="86034" name="Text Box 18">
            <a:extLst>
              <a:ext uri="{FF2B5EF4-FFF2-40B4-BE49-F238E27FC236}">
                <a16:creationId xmlns="" xmlns:a16="http://schemas.microsoft.com/office/drawing/2014/main" id="{ED574A43-F8DF-40E9-BE05-0FB7BE2DF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5805488"/>
            <a:ext cx="3352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</a:rPr>
              <a:t>记录同游者</a:t>
            </a:r>
          </a:p>
        </p:txBody>
      </p:sp>
      <p:sp>
        <p:nvSpPr>
          <p:cNvPr id="86035" name="Text Box 19">
            <a:extLst>
              <a:ext uri="{FF2B5EF4-FFF2-40B4-BE49-F238E27FC236}">
                <a16:creationId xmlns="" xmlns:a16="http://schemas.microsoft.com/office/drawing/2014/main" id="{FDCA52C3-5508-4010-9807-CBBE01733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457200"/>
            <a:ext cx="20161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 dirty="0">
                <a:latin typeface="Times New Roman" panose="02020603050405020304" pitchFamily="18" charset="0"/>
              </a:rPr>
              <a:t>隔</a:t>
            </a:r>
            <a:r>
              <a:rPr kumimoji="1" lang="en-US" altLang="zh-CN" sz="2800" b="1" dirty="0">
                <a:latin typeface="Times New Roman" panose="02020603050405020304" pitchFamily="18" charset="0"/>
              </a:rPr>
              <a:t>.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闻</a:t>
            </a:r>
            <a:r>
              <a:rPr kumimoji="1" lang="en-US" altLang="zh-CN" sz="2800" b="1" dirty="0">
                <a:latin typeface="Times New Roman" panose="02020603050405020304" pitchFamily="18" charset="0"/>
              </a:rPr>
              <a:t>.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伐</a:t>
            </a:r>
            <a:r>
              <a:rPr kumimoji="1" lang="en-US" altLang="zh-CN" sz="2800" b="1" dirty="0">
                <a:latin typeface="Times New Roman" panose="02020603050405020304" pitchFamily="18" charset="0"/>
              </a:rPr>
              <a:t>.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取</a:t>
            </a:r>
            <a:r>
              <a:rPr kumimoji="1" lang="en-US" altLang="zh-CN" sz="2800" b="1" dirty="0">
                <a:latin typeface="Times New Roman" panose="02020603050405020304" pitchFamily="18" charset="0"/>
              </a:rPr>
              <a:t>.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见</a:t>
            </a:r>
          </a:p>
        </p:txBody>
      </p:sp>
      <p:sp>
        <p:nvSpPr>
          <p:cNvPr id="86036" name="Text Box 20">
            <a:extLst>
              <a:ext uri="{FF2B5EF4-FFF2-40B4-BE49-F238E27FC236}">
                <a16:creationId xmlns="" xmlns:a16="http://schemas.microsoft.com/office/drawing/2014/main" id="{166A4338-A791-4601-8ACB-F162DC470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450850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</a:rPr>
              <a:t>气氛：幽深冷寂</a:t>
            </a:r>
          </a:p>
        </p:txBody>
      </p:sp>
      <p:grpSp>
        <p:nvGrpSpPr>
          <p:cNvPr id="2" name="Group 21">
            <a:extLst>
              <a:ext uri="{FF2B5EF4-FFF2-40B4-BE49-F238E27FC236}">
                <a16:creationId xmlns="" xmlns:a16="http://schemas.microsoft.com/office/drawing/2014/main" id="{7EA60537-FFBC-4B90-A0C6-4D3FC073E427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533401"/>
            <a:ext cx="287338" cy="936625"/>
            <a:chOff x="2971" y="346"/>
            <a:chExt cx="181" cy="590"/>
          </a:xfrm>
        </p:grpSpPr>
        <p:sp>
          <p:nvSpPr>
            <p:cNvPr id="24612" name="AutoShape 22">
              <a:extLst>
                <a:ext uri="{FF2B5EF4-FFF2-40B4-BE49-F238E27FC236}">
                  <a16:creationId xmlns="" xmlns:a16="http://schemas.microsoft.com/office/drawing/2014/main" id="{75A3D84E-3090-4D38-B259-CDDC68698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" y="346"/>
              <a:ext cx="136" cy="590"/>
            </a:xfrm>
            <a:prstGeom prst="leftBracket">
              <a:avLst>
                <a:gd name="adj" fmla="val 36152"/>
              </a:avLst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4613" name="Line 23">
              <a:extLst>
                <a:ext uri="{FF2B5EF4-FFF2-40B4-BE49-F238E27FC236}">
                  <a16:creationId xmlns="" xmlns:a16="http://schemas.microsoft.com/office/drawing/2014/main" id="{91E8E495-8732-486F-B6FA-2B2C60B3D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" y="663"/>
              <a:ext cx="181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6040" name="Text Box 24">
            <a:extLst>
              <a:ext uri="{FF2B5EF4-FFF2-40B4-BE49-F238E27FC236}">
                <a16:creationId xmlns="" xmlns:a16="http://schemas.microsoft.com/office/drawing/2014/main" id="{4EC6CA50-8EBB-4946-A6B6-AAE427DD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04800"/>
            <a:ext cx="153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b="1">
                <a:latin typeface="Times New Roman" panose="02020603050405020304" pitchFamily="18" charset="0"/>
              </a:rPr>
              <a:t>水</a:t>
            </a:r>
            <a:r>
              <a:rPr kumimoji="1" lang="en-US" altLang="zh-CN" b="1">
                <a:latin typeface="Times New Roman" panose="02020603050405020304" pitchFamily="18" charset="0"/>
              </a:rPr>
              <a:t>——</a:t>
            </a:r>
            <a:r>
              <a:rPr kumimoji="1" lang="zh-CN" altLang="en-US" b="1">
                <a:latin typeface="Times New Roman" panose="02020603050405020304" pitchFamily="18" charset="0"/>
              </a:rPr>
              <a:t>清</a:t>
            </a:r>
          </a:p>
        </p:txBody>
      </p:sp>
      <p:sp>
        <p:nvSpPr>
          <p:cNvPr id="86041" name="Text Box 25">
            <a:extLst>
              <a:ext uri="{FF2B5EF4-FFF2-40B4-BE49-F238E27FC236}">
                <a16:creationId xmlns="" xmlns:a16="http://schemas.microsoft.com/office/drawing/2014/main" id="{DB0428F1-2AC2-4300-8653-656242733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762000"/>
            <a:ext cx="160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b="1" dirty="0">
                <a:latin typeface="Times New Roman" panose="02020603050405020304" pitchFamily="18" charset="0"/>
              </a:rPr>
              <a:t>石</a:t>
            </a:r>
            <a:r>
              <a:rPr kumimoji="1" lang="en-US" altLang="zh-CN" b="1" dirty="0">
                <a:latin typeface="Times New Roman" panose="02020603050405020304" pitchFamily="18" charset="0"/>
              </a:rPr>
              <a:t>——</a:t>
            </a:r>
            <a:r>
              <a:rPr kumimoji="1" lang="zh-CN" altLang="en-US" b="1" dirty="0">
                <a:latin typeface="Times New Roman" panose="02020603050405020304" pitchFamily="18" charset="0"/>
              </a:rPr>
              <a:t>怪</a:t>
            </a:r>
          </a:p>
        </p:txBody>
      </p:sp>
      <p:sp>
        <p:nvSpPr>
          <p:cNvPr id="86042" name="Text Box 26">
            <a:extLst>
              <a:ext uri="{FF2B5EF4-FFF2-40B4-BE49-F238E27FC236}">
                <a16:creationId xmlns="" xmlns:a16="http://schemas.microsoft.com/office/drawing/2014/main" id="{47D52652-6DA2-4010-A1AA-F2528B2C2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1219200"/>
            <a:ext cx="181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b="1">
                <a:latin typeface="Times New Roman" panose="02020603050405020304" pitchFamily="18" charset="0"/>
              </a:rPr>
              <a:t>树</a:t>
            </a:r>
            <a:r>
              <a:rPr kumimoji="1" lang="en-US" altLang="zh-CN" b="1">
                <a:latin typeface="Times New Roman" panose="02020603050405020304" pitchFamily="18" charset="0"/>
              </a:rPr>
              <a:t>——</a:t>
            </a:r>
            <a:r>
              <a:rPr kumimoji="1" lang="zh-CN" altLang="en-US" b="1">
                <a:latin typeface="Times New Roman" panose="02020603050405020304" pitchFamily="18" charset="0"/>
              </a:rPr>
              <a:t>青</a:t>
            </a:r>
          </a:p>
        </p:txBody>
      </p:sp>
      <p:sp>
        <p:nvSpPr>
          <p:cNvPr id="86044" name="AutoShape 28">
            <a:extLst>
              <a:ext uri="{FF2B5EF4-FFF2-40B4-BE49-F238E27FC236}">
                <a16:creationId xmlns="" xmlns:a16="http://schemas.microsoft.com/office/drawing/2014/main" id="{395A7BF2-624E-4A4B-8657-D4E8388193CE}"/>
              </a:ext>
            </a:extLst>
          </p:cNvPr>
          <p:cNvSpPr>
            <a:spLocks/>
          </p:cNvSpPr>
          <p:nvPr/>
        </p:nvSpPr>
        <p:spPr bwMode="auto">
          <a:xfrm>
            <a:off x="4367213" y="4868863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86045" name="Text Box 29">
            <a:extLst>
              <a:ext uri="{FF2B5EF4-FFF2-40B4-BE49-F238E27FC236}">
                <a16:creationId xmlns="" xmlns:a16="http://schemas.microsoft.com/office/drawing/2014/main" id="{AB3ADADB-CD94-400D-9F7D-6AF2A5938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5300663"/>
            <a:ext cx="2755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latin typeface="Times New Roman" panose="02020603050405020304" pitchFamily="18" charset="0"/>
              </a:rPr>
              <a:t>感受：</a:t>
            </a:r>
            <a:r>
              <a:rPr lang="zh-CN" altLang="en-US" sz="2800" b="1">
                <a:latin typeface="Arial" panose="020B0604020202020204" pitchFamily="34" charset="0"/>
              </a:rPr>
              <a:t>孤凄悲凉</a:t>
            </a:r>
          </a:p>
        </p:txBody>
      </p:sp>
      <p:sp>
        <p:nvSpPr>
          <p:cNvPr id="86046" name="Text Box 30">
            <a:extLst>
              <a:ext uri="{FF2B5EF4-FFF2-40B4-BE49-F238E27FC236}">
                <a16:creationId xmlns="" xmlns:a16="http://schemas.microsoft.com/office/drawing/2014/main" id="{12962D03-4171-4653-ADB1-8D40F990D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8288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>
                <a:solidFill>
                  <a:srgbClr val="CC0000"/>
                </a:solidFill>
                <a:latin typeface="Times New Roman" panose="02020603050405020304" pitchFamily="18" charset="0"/>
                <a:ea typeface="迷你简启体" pitchFamily="65" charset="-122"/>
              </a:rPr>
              <a:t>侧面描写</a:t>
            </a:r>
          </a:p>
        </p:txBody>
      </p:sp>
      <p:sp>
        <p:nvSpPr>
          <p:cNvPr id="86047" name="Text Box 31">
            <a:extLst>
              <a:ext uri="{FF2B5EF4-FFF2-40B4-BE49-F238E27FC236}">
                <a16:creationId xmlns="" xmlns:a16="http://schemas.microsoft.com/office/drawing/2014/main" id="{2017E42C-8C5C-41BC-A8A9-B3B454AA6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1193" y="936167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>
                <a:latin typeface="Arial" panose="020B0604020202020204" pitchFamily="34" charset="0"/>
                <a:ea typeface="楷体_GB2312" pitchFamily="49" charset="-122"/>
              </a:rPr>
              <a:t>西行</a:t>
            </a:r>
          </a:p>
        </p:txBody>
      </p:sp>
      <p:sp>
        <p:nvSpPr>
          <p:cNvPr id="86048" name="Text Box 32">
            <a:extLst>
              <a:ext uri="{FF2B5EF4-FFF2-40B4-BE49-F238E27FC236}">
                <a16:creationId xmlns="" xmlns:a16="http://schemas.microsoft.com/office/drawing/2014/main" id="{02EA2E70-B6FE-4AD4-B623-6572E39AD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0193" y="3450767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dirty="0">
                <a:latin typeface="Arial" panose="020B0604020202020204" pitchFamily="34" charset="0"/>
                <a:ea typeface="楷体_GB2312" pitchFamily="49" charset="-122"/>
              </a:rPr>
              <a:t>西南而望</a:t>
            </a:r>
          </a:p>
        </p:txBody>
      </p:sp>
      <p:sp>
        <p:nvSpPr>
          <p:cNvPr id="86049" name="Text Box 33">
            <a:extLst>
              <a:ext uri="{FF2B5EF4-FFF2-40B4-BE49-F238E27FC236}">
                <a16:creationId xmlns="" xmlns:a16="http://schemas.microsoft.com/office/drawing/2014/main" id="{E616E549-A21C-43DA-B46B-BE1D6C9C5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1300" y="5049381"/>
            <a:ext cx="1600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dirty="0">
                <a:latin typeface="Arial" panose="020B0604020202020204" pitchFamily="34" charset="0"/>
                <a:ea typeface="楷体_GB2312" pitchFamily="49" charset="-122"/>
              </a:rPr>
              <a:t>坐潭上</a:t>
            </a:r>
            <a:endParaRPr lang="en-US" altLang="zh-CN" dirty="0">
              <a:latin typeface="Arial" panose="020B0604020202020204" pitchFamily="34" charset="0"/>
              <a:ea typeface="楷体_GB2312" pitchFamily="49" charset="-122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dirty="0">
                <a:latin typeface="Arial" panose="020B0604020202020204" pitchFamily="34" charset="0"/>
                <a:ea typeface="楷体_GB2312" pitchFamily="49" charset="-122"/>
              </a:rPr>
              <a:t>记之而去</a:t>
            </a:r>
          </a:p>
        </p:txBody>
      </p:sp>
      <p:sp>
        <p:nvSpPr>
          <p:cNvPr id="86050" name="Line 34">
            <a:extLst>
              <a:ext uri="{FF2B5EF4-FFF2-40B4-BE49-F238E27FC236}">
                <a16:creationId xmlns="" xmlns:a16="http://schemas.microsoft.com/office/drawing/2014/main" id="{9D427B02-6EEB-4CAE-8B01-A37932624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9875993" y="1469567"/>
            <a:ext cx="0" cy="2057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6051" name="Line 35">
            <a:extLst>
              <a:ext uri="{FF2B5EF4-FFF2-40B4-BE49-F238E27FC236}">
                <a16:creationId xmlns="" xmlns:a16="http://schemas.microsoft.com/office/drawing/2014/main" id="{F9514640-D833-40C1-B22D-915E3D02F92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75993" y="3907967"/>
            <a:ext cx="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6052" name="Text Box 36">
            <a:extLst>
              <a:ext uri="{FF2B5EF4-FFF2-40B4-BE49-F238E27FC236}">
                <a16:creationId xmlns="" xmlns:a16="http://schemas.microsoft.com/office/drawing/2014/main" id="{02F841F2-2E7E-43EC-B16E-15009E8EE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3780" y="0"/>
            <a:ext cx="553998" cy="2123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1" lang="zh-CN" altLang="en-US" b="1" dirty="0">
                <a:solidFill>
                  <a:srgbClr val="0033CC"/>
                </a:solidFill>
                <a:latin typeface="Times New Roman" panose="02020603050405020304" pitchFamily="18" charset="0"/>
                <a:ea typeface="迷你简启体" pitchFamily="65" charset="-122"/>
              </a:rPr>
              <a:t>移  步  换  景</a:t>
            </a:r>
          </a:p>
        </p:txBody>
      </p:sp>
      <p:sp>
        <p:nvSpPr>
          <p:cNvPr id="86053" name="Text Box 37">
            <a:extLst>
              <a:ext uri="{FF2B5EF4-FFF2-40B4-BE49-F238E27FC236}">
                <a16:creationId xmlns="" xmlns:a16="http://schemas.microsoft.com/office/drawing/2014/main" id="{705C89C3-086F-4DBD-8B6A-C74441CD3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8498" y="74979"/>
            <a:ext cx="677108" cy="655564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3200" b="1" dirty="0">
                <a:solidFill>
                  <a:srgbClr val="FF33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抒发在寂寞处境中的悲凉凄苦的情感</a:t>
            </a:r>
          </a:p>
        </p:txBody>
      </p:sp>
      <p:sp>
        <p:nvSpPr>
          <p:cNvPr id="38" name="Text Box 36">
            <a:extLst>
              <a:ext uri="{FF2B5EF4-FFF2-40B4-BE49-F238E27FC236}">
                <a16:creationId xmlns="" xmlns:a16="http://schemas.microsoft.com/office/drawing/2014/main" id="{5C228710-5C15-4A3F-8E3B-EF94DA7D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3990" y="2084644"/>
            <a:ext cx="615553" cy="3653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迷你简启体" pitchFamily="65" charset="-122"/>
              </a:rPr>
              <a:t>定点观察  由近及远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6A1560D9-9F3E-4DB8-8289-68B6D4344536}"/>
              </a:ext>
            </a:extLst>
          </p:cNvPr>
          <p:cNvSpPr txBox="1"/>
          <p:nvPr/>
        </p:nvSpPr>
        <p:spPr>
          <a:xfrm>
            <a:off x="2634925" y="2590284"/>
            <a:ext cx="1218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由面到点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10691" y="585735"/>
            <a:ext cx="6414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>
                <a:latin typeface="方正启体简体" panose="03000509000000000000" pitchFamily="65" charset="-122"/>
                <a:ea typeface="方正启体简体" panose="03000509000000000000" pitchFamily="65" charset="-122"/>
              </a:rPr>
              <a:t>小石潭里的景与情</a:t>
            </a:r>
            <a:endParaRPr lang="en-US" altLang="zh-CN" sz="6000" b="1" dirty="0">
              <a:latin typeface="方正启体简体" panose="03000509000000000000" pitchFamily="65" charset="-122"/>
              <a:ea typeface="方正启体简体" panose="03000509000000000000" pitchFamily="65" charset="-122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2189018" y="1942911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小径通幽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6068291" y="1940557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移步换景</a:t>
            </a:r>
          </a:p>
        </p:txBody>
      </p:sp>
      <p:sp>
        <p:nvSpPr>
          <p:cNvPr id="8" name="任意多边形 7"/>
          <p:cNvSpPr/>
          <p:nvPr/>
        </p:nvSpPr>
        <p:spPr>
          <a:xfrm>
            <a:off x="2189018" y="3015123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动静结合</a:t>
            </a:r>
          </a:p>
        </p:txBody>
      </p:sp>
      <p:sp>
        <p:nvSpPr>
          <p:cNvPr id="9" name="任意多边形 8"/>
          <p:cNvSpPr/>
          <p:nvPr/>
        </p:nvSpPr>
        <p:spPr>
          <a:xfrm>
            <a:off x="6068291" y="3015123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正侧描写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2189017" y="4141370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寓情于景</a:t>
            </a:r>
          </a:p>
        </p:txBody>
      </p:sp>
      <p:sp>
        <p:nvSpPr>
          <p:cNvPr id="11" name="任意多边形 10"/>
          <p:cNvSpPr/>
          <p:nvPr/>
        </p:nvSpPr>
        <p:spPr>
          <a:xfrm>
            <a:off x="6075218" y="4158180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>
                <a:solidFill>
                  <a:schemeClr val="tx1"/>
                </a:solidFill>
              </a:rPr>
              <a:t>死景活情</a:t>
            </a:r>
          </a:p>
        </p:txBody>
      </p:sp>
      <p:sp>
        <p:nvSpPr>
          <p:cNvPr id="12" name="任意多边形 11"/>
          <p:cNvSpPr/>
          <p:nvPr/>
        </p:nvSpPr>
        <p:spPr>
          <a:xfrm>
            <a:off x="2189017" y="5425532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情感投射</a:t>
            </a:r>
          </a:p>
        </p:txBody>
      </p:sp>
      <p:sp>
        <p:nvSpPr>
          <p:cNvPr id="13" name="任意多边形 12"/>
          <p:cNvSpPr/>
          <p:nvPr/>
        </p:nvSpPr>
        <p:spPr>
          <a:xfrm>
            <a:off x="6075218" y="5425532"/>
            <a:ext cx="2757055" cy="714808"/>
          </a:xfrm>
          <a:custGeom>
            <a:avLst/>
            <a:gdLst>
              <a:gd name="connsiteX0" fmla="*/ 0 w 4724401"/>
              <a:gd name="connsiteY0" fmla="*/ 68251 h 409500"/>
              <a:gd name="connsiteX1" fmla="*/ 68251 w 4724401"/>
              <a:gd name="connsiteY1" fmla="*/ 0 h 409500"/>
              <a:gd name="connsiteX2" fmla="*/ 4656150 w 4724401"/>
              <a:gd name="connsiteY2" fmla="*/ 0 h 409500"/>
              <a:gd name="connsiteX3" fmla="*/ 4724401 w 4724401"/>
              <a:gd name="connsiteY3" fmla="*/ 68251 h 409500"/>
              <a:gd name="connsiteX4" fmla="*/ 4724401 w 4724401"/>
              <a:gd name="connsiteY4" fmla="*/ 341249 h 409500"/>
              <a:gd name="connsiteX5" fmla="*/ 4656150 w 4724401"/>
              <a:gd name="connsiteY5" fmla="*/ 409500 h 409500"/>
              <a:gd name="connsiteX6" fmla="*/ 68251 w 4724401"/>
              <a:gd name="connsiteY6" fmla="*/ 409500 h 409500"/>
              <a:gd name="connsiteX7" fmla="*/ 0 w 4724401"/>
              <a:gd name="connsiteY7" fmla="*/ 341249 h 409500"/>
              <a:gd name="connsiteX8" fmla="*/ 0 w 4724401"/>
              <a:gd name="connsiteY8" fmla="*/ 68251 h 40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4401" h="409500">
                <a:moveTo>
                  <a:pt x="0" y="68251"/>
                </a:moveTo>
                <a:cubicBezTo>
                  <a:pt x="0" y="30557"/>
                  <a:pt x="30557" y="0"/>
                  <a:pt x="68251" y="0"/>
                </a:cubicBezTo>
                <a:lnTo>
                  <a:pt x="4656150" y="0"/>
                </a:lnTo>
                <a:cubicBezTo>
                  <a:pt x="4693844" y="0"/>
                  <a:pt x="4724401" y="30557"/>
                  <a:pt x="4724401" y="68251"/>
                </a:cubicBezTo>
                <a:lnTo>
                  <a:pt x="4724401" y="341249"/>
                </a:lnTo>
                <a:cubicBezTo>
                  <a:pt x="4724401" y="378943"/>
                  <a:pt x="4693844" y="409500"/>
                  <a:pt x="4656150" y="409500"/>
                </a:cubicBezTo>
                <a:lnTo>
                  <a:pt x="68251" y="409500"/>
                </a:lnTo>
                <a:cubicBezTo>
                  <a:pt x="30557" y="409500"/>
                  <a:pt x="0" y="378943"/>
                  <a:pt x="0" y="341249"/>
                </a:cubicBezTo>
                <a:lnTo>
                  <a:pt x="0" y="6825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670" tIns="126670" rIns="126670" bIns="12667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600" b="1" kern="1200" dirty="0">
                <a:solidFill>
                  <a:schemeClr val="tx1"/>
                </a:solidFill>
              </a:rPr>
              <a:t>短乐长悲</a:t>
            </a:r>
          </a:p>
        </p:txBody>
      </p:sp>
    </p:spTree>
    <p:extLst>
      <p:ext uri="{BB962C8B-B14F-4D97-AF65-F5344CB8AC3E}">
        <p14:creationId xmlns="" xmlns:p14="http://schemas.microsoft.com/office/powerpoint/2010/main" val="137044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="" xmlns:a16="http://schemas.microsoft.com/office/drawing/2014/main" id="{8BB168C3-F86D-49BC-AB6F-5DC69A77A8A9}"/>
              </a:ext>
            </a:extLst>
          </p:cNvPr>
          <p:cNvSpPr/>
          <p:nvPr/>
        </p:nvSpPr>
        <p:spPr>
          <a:xfrm>
            <a:off x="482600" y="428178"/>
            <a:ext cx="1122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1.</a:t>
            </a:r>
            <a:r>
              <a:rPr lang="zh-CN" altLang="en-US" sz="2400" b="1" dirty="0"/>
              <a:t>下列问题有错误的一项是（             ）</a:t>
            </a:r>
          </a:p>
          <a:p>
            <a:r>
              <a:rPr lang="en-US" altLang="zh-CN" sz="2400" dirty="0"/>
              <a:t>A.</a:t>
            </a:r>
            <a:r>
              <a:rPr lang="zh-CN" altLang="en-US" sz="2400" dirty="0"/>
              <a:t>文中描写小石潭主要扣住“石”字来写，侧面写出了石头的各种姿态。</a:t>
            </a:r>
          </a:p>
          <a:p>
            <a:r>
              <a:rPr lang="en-US" altLang="zh-CN" sz="2400" dirty="0"/>
              <a:t>B.</a:t>
            </a:r>
            <a:r>
              <a:rPr lang="zh-CN" altLang="en-US" sz="2400" dirty="0"/>
              <a:t>第二段写潭中鱼，正面写鱼侧面表现潭水的清澈。</a:t>
            </a:r>
          </a:p>
          <a:p>
            <a:r>
              <a:rPr lang="en-US" altLang="zh-CN" sz="2400" dirty="0"/>
              <a:t>C.</a:t>
            </a:r>
            <a:r>
              <a:rPr lang="zh-CN" altLang="en-US" sz="2400" dirty="0"/>
              <a:t>第三段写小石潭的源流，采用比喻手法，形象地写出了溪流、溪岸的形状。</a:t>
            </a:r>
          </a:p>
          <a:p>
            <a:r>
              <a:rPr lang="en-US" altLang="zh-CN" sz="2400" dirty="0"/>
              <a:t>D.</a:t>
            </a:r>
            <a:r>
              <a:rPr lang="zh-CN" altLang="en-US" sz="2400" dirty="0"/>
              <a:t>第五段写同游的人，在写法上属于补叙，有补充交代的作用。</a:t>
            </a:r>
          </a:p>
          <a:p>
            <a:r>
              <a:rPr lang="en-US" altLang="zh-CN" sz="2400" b="1" dirty="0"/>
              <a:t>2.</a:t>
            </a:r>
            <a:r>
              <a:rPr lang="zh-CN" altLang="en-US" sz="2400" b="1" dirty="0"/>
              <a:t>下列问题有错误的一项是（             ）</a:t>
            </a:r>
          </a:p>
          <a:p>
            <a:r>
              <a:rPr lang="en-US" altLang="zh-CN" sz="2400" dirty="0"/>
              <a:t>A.</a:t>
            </a:r>
            <a:r>
              <a:rPr lang="zh-CN" altLang="en-US" sz="2400" dirty="0"/>
              <a:t>文章抓住小石潭的景物，从各个方面烘托出水尤清洌的特征和小石潭的幽深之美，手法高超，形象生动。</a:t>
            </a:r>
          </a:p>
          <a:p>
            <a:r>
              <a:rPr lang="en-US" altLang="zh-CN" sz="2400" dirty="0"/>
              <a:t>B.</a:t>
            </a:r>
            <a:r>
              <a:rPr lang="zh-CN" altLang="en-US" sz="2400" dirty="0"/>
              <a:t>第二段中作者从游鱼、阳光、影子等角度来描写潭水的清澈。通过具体景物，用静止和活动的画面来写，不作一点抽象的说明，整段话没有一个字正面写到水，只是描绘出一幅画面，但又无处不在写水。</a:t>
            </a:r>
          </a:p>
          <a:p>
            <a:r>
              <a:rPr lang="en-US" altLang="zh-CN" sz="2400" dirty="0"/>
              <a:t>C.</a:t>
            </a:r>
            <a:r>
              <a:rPr lang="zh-CN" altLang="en-US" sz="2400" dirty="0"/>
              <a:t>本文是柳宗元的著名山水游记永州八记中的第四篇。作者从不同角度描绘了小石潭的各种景物，着意渲染它的寂寞、凄寒、幽怆的气氛，借景抒发自己在贬官失意时的悲凉、凄怆的情感。</a:t>
            </a:r>
          </a:p>
          <a:p>
            <a:r>
              <a:rPr lang="en-US" altLang="zh-CN" sz="2400" dirty="0"/>
              <a:t>D.</a:t>
            </a:r>
            <a:r>
              <a:rPr lang="zh-CN" altLang="en-US" sz="2400" dirty="0"/>
              <a:t>作者将小石潭景物的幽清美与作者心境的凄清美形成了强烈的对比，有力地反衬出作者那种无法摆脱的压抑心情，也含蓄地表露了作者对冷酷现实的不满。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CD2A4F99-693B-4E16-9166-9AFA68BEF1D2}"/>
              </a:ext>
            </a:extLst>
          </p:cNvPr>
          <p:cNvSpPr txBox="1"/>
          <p:nvPr/>
        </p:nvSpPr>
        <p:spPr>
          <a:xfrm>
            <a:off x="4663440" y="162560"/>
            <a:ext cx="883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solidFill>
                  <a:srgbClr val="FF0000"/>
                </a:solidFill>
              </a:rPr>
              <a:t>A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="" xmlns:a16="http://schemas.microsoft.com/office/drawing/2014/main" id="{04474541-EDAE-41B6-B42E-1014BBB995E4}"/>
              </a:ext>
            </a:extLst>
          </p:cNvPr>
          <p:cNvSpPr txBox="1"/>
          <p:nvPr/>
        </p:nvSpPr>
        <p:spPr>
          <a:xfrm>
            <a:off x="4663440" y="2062480"/>
            <a:ext cx="883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solidFill>
                  <a:srgbClr val="FF0000"/>
                </a:solidFill>
              </a:rPr>
              <a:t>D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633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1286</Words>
  <Application>Microsoft Office PowerPoint</Application>
  <PresentationFormat>自定义</PresentationFormat>
  <Paragraphs>128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《小石潭记》中考复习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《小石潭记》复习课</dc:title>
  <dc:creator>Microsoft 帐户</dc:creator>
  <cp:lastModifiedBy>USER-</cp:lastModifiedBy>
  <cp:revision>50</cp:revision>
  <dcterms:created xsi:type="dcterms:W3CDTF">2016-03-22T04:52:33Z</dcterms:created>
  <dcterms:modified xsi:type="dcterms:W3CDTF">2020-02-27T01:06:56Z</dcterms:modified>
</cp:coreProperties>
</file>